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7" d="100"/>
          <a:sy n="97"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27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2428875" y="1327342"/>
            <a:ext cx="4286250" cy="685800"/>
          </a:xfrm>
          <a:prstGeom prst="rect">
            <a:avLst/>
          </a:prstGeom>
          <a:noFill/>
          <a:ln/>
        </p:spPr>
        <p:txBody>
          <a:bodyPr wrap="none" lIns="0" tIns="0" rIns="0" bIns="0" rtlCol="0" anchor="t">
            <a:spAutoFit/>
          </a:bodyPr>
          <a:lstStyle/>
          <a:p>
            <a:pPr marL="0" indent="0" algn="ctr">
              <a:lnSpc>
                <a:spcPts val="5400"/>
              </a:lnSpc>
              <a:buNone/>
            </a:pPr>
            <a:r>
              <a:rPr lang="en-US" sz="3294" b="1" kern="0" spc="-1" dirty="0">
                <a:solidFill>
                  <a:srgbClr val="1A3A52"/>
                </a:solidFill>
              </a:rPr>
              <a:t>Mandroid </a:t>
            </a:r>
            <a:r>
              <a:rPr lang="en-US" sz="3294" b="1" kern="0" spc="-1" dirty="0">
                <a:solidFill>
                  <a:srgbClr val="3DDC84"/>
                </a:solidFill>
              </a:rPr>
              <a:t>POS</a:t>
            </a:r>
            <a:endParaRPr lang="en-US" sz="3294" dirty="0"/>
          </a:p>
        </p:txBody>
      </p:sp>
      <p:sp>
        <p:nvSpPr>
          <p:cNvPr id="4" name="Text 1"/>
          <p:cNvSpPr/>
          <p:nvPr/>
        </p:nvSpPr>
        <p:spPr>
          <a:xfrm>
            <a:off x="2428875" y="2156017"/>
            <a:ext cx="4286250" cy="342900"/>
          </a:xfrm>
          <a:prstGeom prst="rect">
            <a:avLst/>
          </a:prstGeom>
          <a:noFill/>
          <a:ln/>
        </p:spPr>
        <p:txBody>
          <a:bodyPr wrap="none" lIns="0" tIns="0" rIns="0" bIns="0" rtlCol="0" anchor="t">
            <a:spAutoFit/>
          </a:bodyPr>
          <a:lstStyle/>
          <a:p>
            <a:pPr marL="0" indent="0" algn="ctr">
              <a:lnSpc>
                <a:spcPts val="2700"/>
              </a:lnSpc>
              <a:buNone/>
            </a:pPr>
            <a:r>
              <a:rPr lang="en-US" sz="1602" b="1" dirty="0">
                <a:solidFill>
                  <a:srgbClr val="3DDC84"/>
                </a:solidFill>
              </a:rPr>
              <a:t>Complete Point of Sale Solution</a:t>
            </a:r>
            <a:endParaRPr lang="en-US" sz="1602" dirty="0"/>
          </a:p>
        </p:txBody>
      </p:sp>
      <p:sp>
        <p:nvSpPr>
          <p:cNvPr id="5" name="Text 2"/>
          <p:cNvSpPr/>
          <p:nvPr/>
        </p:nvSpPr>
        <p:spPr>
          <a:xfrm>
            <a:off x="2428875" y="2713230"/>
            <a:ext cx="4286250" cy="617153"/>
          </a:xfrm>
          <a:prstGeom prst="rect">
            <a:avLst/>
          </a:prstGeom>
          <a:noFill/>
          <a:ln/>
        </p:spPr>
        <p:txBody>
          <a:bodyPr wrap="square" lIns="0" tIns="0" rIns="0" bIns="0" rtlCol="0" anchor="t">
            <a:spAutoFit/>
          </a:bodyPr>
          <a:lstStyle/>
          <a:p>
            <a:pPr marL="0" indent="0" algn="ctr">
              <a:lnSpc>
                <a:spcPts val="1600"/>
              </a:lnSpc>
              <a:buNone/>
            </a:pPr>
            <a:r>
              <a:rPr lang="en-US" sz="942" dirty="0">
                <a:solidFill>
                  <a:srgbClr val="444444"/>
                </a:solidFill>
              </a:rPr>
              <a:t>A comprehensive Android-based POS system designed for businesses of all sizes to manage inventory, process sales, and grow their business efficiently.</a:t>
            </a:r>
            <a:endParaRPr lang="en-US" sz="942" dirty="0"/>
          </a:p>
        </p:txBody>
      </p:sp>
      <p:sp>
        <p:nvSpPr>
          <p:cNvPr id="7" name="Text 4"/>
          <p:cNvSpPr/>
          <p:nvPr/>
        </p:nvSpPr>
        <p:spPr>
          <a:xfrm>
            <a:off x="3878917" y="3687570"/>
            <a:ext cx="1386139" cy="401777"/>
          </a:xfrm>
          <a:prstGeom prst="rect">
            <a:avLst/>
          </a:prstGeom>
          <a:noFill/>
          <a:ln/>
        </p:spPr>
        <p:txBody>
          <a:bodyPr wrap="square" lIns="340233" tIns="119126" rIns="340233" bIns="119126" rtlCol="0" anchor="t">
            <a:spAutoFit/>
          </a:bodyPr>
          <a:lstStyle/>
          <a:p>
            <a:pPr marL="0" indent="0" algn="ctr">
              <a:lnSpc>
                <a:spcPts val="1400"/>
              </a:lnSpc>
              <a:buNone/>
            </a:pPr>
            <a:endParaRPr lang="en-US" sz="78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0" y="428625"/>
            <a:ext cx="9144000" cy="385763"/>
          </a:xfrm>
          <a:prstGeom prst="rect">
            <a:avLst/>
          </a:prstGeom>
          <a:noFill/>
          <a:ln/>
        </p:spPr>
        <p:txBody>
          <a:bodyPr wrap="none" lIns="0" tIns="0" rIns="0" bIns="0" rtlCol="0" anchor="t">
            <a:spAutoFit/>
          </a:bodyPr>
          <a:lstStyle/>
          <a:p>
            <a:pPr marL="0" indent="0" algn="ctr">
              <a:lnSpc>
                <a:spcPts val="3000"/>
              </a:lnSpc>
              <a:buNone/>
            </a:pPr>
            <a:r>
              <a:rPr lang="en-US" sz="1808" b="1" dirty="0">
                <a:solidFill>
                  <a:srgbClr val="1A3A52"/>
                </a:solidFill>
              </a:rPr>
              <a:t>Key Offerings</a:t>
            </a:r>
            <a:endParaRPr lang="en-US" sz="1808" dirty="0"/>
          </a:p>
        </p:txBody>
      </p:sp>
      <p:sp>
        <p:nvSpPr>
          <p:cNvPr id="4" name="Shape 1"/>
          <p:cNvSpPr/>
          <p:nvPr/>
        </p:nvSpPr>
        <p:spPr>
          <a:xfrm>
            <a:off x="428625" y="1700994"/>
            <a:ext cx="4000500" cy="811485"/>
          </a:xfrm>
          <a:prstGeom prst="rect">
            <a:avLst/>
          </a:prstGeom>
          <a:solidFill>
            <a:srgbClr val="FFFFFF">
              <a:alpha val="80000"/>
            </a:srgbClr>
          </a:solidFill>
          <a:ln/>
        </p:spPr>
      </p:sp>
      <p:sp>
        <p:nvSpPr>
          <p:cNvPr id="5" name="Shape 2"/>
          <p:cNvSpPr/>
          <p:nvPr/>
        </p:nvSpPr>
        <p:spPr>
          <a:xfrm>
            <a:off x="428625" y="1700994"/>
            <a:ext cx="28575" cy="811485"/>
          </a:xfrm>
          <a:prstGeom prst="rect">
            <a:avLst/>
          </a:prstGeom>
          <a:solidFill>
            <a:srgbClr val="3DDC84"/>
          </a:solidFill>
          <a:ln/>
        </p:spPr>
      </p:sp>
      <p:sp>
        <p:nvSpPr>
          <p:cNvPr id="6" name="Text 3"/>
          <p:cNvSpPr/>
          <p:nvPr/>
        </p:nvSpPr>
        <p:spPr>
          <a:xfrm>
            <a:off x="571500" y="1843869"/>
            <a:ext cx="3714750"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3A52"/>
                </a:solidFill>
              </a:rPr>
              <a:t>Android-Compatible POS System</a:t>
            </a:r>
            <a:endParaRPr lang="en-US" sz="784" dirty="0"/>
          </a:p>
        </p:txBody>
      </p:sp>
      <p:sp>
        <p:nvSpPr>
          <p:cNvPr id="7" name="Text 4"/>
          <p:cNvSpPr/>
          <p:nvPr/>
        </p:nvSpPr>
        <p:spPr>
          <a:xfrm>
            <a:off x="571500" y="2072469"/>
            <a:ext cx="3714750" cy="297135"/>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Fully compatible with Android devices including tablets and smartphones for maximum flexibility and mobility in retail operations.</a:t>
            </a:r>
            <a:endParaRPr lang="en-US" sz="674" dirty="0"/>
          </a:p>
        </p:txBody>
      </p:sp>
      <p:sp>
        <p:nvSpPr>
          <p:cNvPr id="8" name="Shape 5"/>
          <p:cNvSpPr/>
          <p:nvPr/>
        </p:nvSpPr>
        <p:spPr>
          <a:xfrm>
            <a:off x="4714875" y="1700994"/>
            <a:ext cx="4000500" cy="811485"/>
          </a:xfrm>
          <a:prstGeom prst="rect">
            <a:avLst/>
          </a:prstGeom>
          <a:solidFill>
            <a:srgbClr val="FFFFFF">
              <a:alpha val="80000"/>
            </a:srgbClr>
          </a:solidFill>
          <a:ln/>
        </p:spPr>
      </p:sp>
      <p:sp>
        <p:nvSpPr>
          <p:cNvPr id="9" name="Shape 6"/>
          <p:cNvSpPr/>
          <p:nvPr/>
        </p:nvSpPr>
        <p:spPr>
          <a:xfrm>
            <a:off x="4714875" y="1700994"/>
            <a:ext cx="28575" cy="811485"/>
          </a:xfrm>
          <a:prstGeom prst="rect">
            <a:avLst/>
          </a:prstGeom>
          <a:solidFill>
            <a:srgbClr val="3DDC84"/>
          </a:solidFill>
          <a:ln/>
        </p:spPr>
      </p:sp>
      <p:sp>
        <p:nvSpPr>
          <p:cNvPr id="10" name="Text 7"/>
          <p:cNvSpPr/>
          <p:nvPr/>
        </p:nvSpPr>
        <p:spPr>
          <a:xfrm>
            <a:off x="4857750" y="1843869"/>
            <a:ext cx="3714750"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3A52"/>
                </a:solidFill>
              </a:rPr>
              <a:t>Barcode Integration</a:t>
            </a:r>
            <a:endParaRPr lang="en-US" sz="784" dirty="0"/>
          </a:p>
        </p:txBody>
      </p:sp>
      <p:sp>
        <p:nvSpPr>
          <p:cNvPr id="11" name="Text 8"/>
          <p:cNvSpPr/>
          <p:nvPr/>
        </p:nvSpPr>
        <p:spPr>
          <a:xfrm>
            <a:off x="4857750" y="2072469"/>
            <a:ext cx="3714750" cy="297135"/>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Seamless integration with barcode scanners for quick and accurate inventory management and product tracking.</a:t>
            </a:r>
            <a:endParaRPr lang="en-US" sz="674" dirty="0"/>
          </a:p>
        </p:txBody>
      </p:sp>
      <p:sp>
        <p:nvSpPr>
          <p:cNvPr id="12" name="Shape 9"/>
          <p:cNvSpPr/>
          <p:nvPr/>
        </p:nvSpPr>
        <p:spPr>
          <a:xfrm>
            <a:off x="428625" y="2798229"/>
            <a:ext cx="4000500" cy="811485"/>
          </a:xfrm>
          <a:prstGeom prst="rect">
            <a:avLst/>
          </a:prstGeom>
          <a:solidFill>
            <a:srgbClr val="FFFFFF">
              <a:alpha val="80000"/>
            </a:srgbClr>
          </a:solidFill>
          <a:ln/>
        </p:spPr>
      </p:sp>
      <p:sp>
        <p:nvSpPr>
          <p:cNvPr id="13" name="Shape 10"/>
          <p:cNvSpPr/>
          <p:nvPr/>
        </p:nvSpPr>
        <p:spPr>
          <a:xfrm>
            <a:off x="428625" y="2798229"/>
            <a:ext cx="28575" cy="811485"/>
          </a:xfrm>
          <a:prstGeom prst="rect">
            <a:avLst/>
          </a:prstGeom>
          <a:solidFill>
            <a:srgbClr val="3DDC84"/>
          </a:solidFill>
          <a:ln/>
        </p:spPr>
      </p:sp>
      <p:sp>
        <p:nvSpPr>
          <p:cNvPr id="14" name="Text 11"/>
          <p:cNvSpPr/>
          <p:nvPr/>
        </p:nvSpPr>
        <p:spPr>
          <a:xfrm>
            <a:off x="571500" y="2941104"/>
            <a:ext cx="3714750"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3A52"/>
                </a:solidFill>
              </a:rPr>
              <a:t>Receipt Printing</a:t>
            </a:r>
            <a:endParaRPr lang="en-US" sz="784" dirty="0"/>
          </a:p>
        </p:txBody>
      </p:sp>
      <p:sp>
        <p:nvSpPr>
          <p:cNvPr id="15" name="Text 12"/>
          <p:cNvSpPr/>
          <p:nvPr/>
        </p:nvSpPr>
        <p:spPr>
          <a:xfrm>
            <a:off x="571500" y="3169704"/>
            <a:ext cx="3714750" cy="297135"/>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Compatible with various receipt printers for professional customer receipts and transaction documentation.</a:t>
            </a:r>
            <a:endParaRPr lang="en-US" sz="674" dirty="0"/>
          </a:p>
        </p:txBody>
      </p:sp>
      <p:sp>
        <p:nvSpPr>
          <p:cNvPr id="16" name="Shape 13"/>
          <p:cNvSpPr/>
          <p:nvPr/>
        </p:nvSpPr>
        <p:spPr>
          <a:xfrm>
            <a:off x="4714875" y="2798229"/>
            <a:ext cx="4000500" cy="811485"/>
          </a:xfrm>
          <a:prstGeom prst="rect">
            <a:avLst/>
          </a:prstGeom>
          <a:solidFill>
            <a:srgbClr val="FFFFFF">
              <a:alpha val="80000"/>
            </a:srgbClr>
          </a:solidFill>
          <a:ln/>
        </p:spPr>
      </p:sp>
      <p:sp>
        <p:nvSpPr>
          <p:cNvPr id="17" name="Shape 14"/>
          <p:cNvSpPr/>
          <p:nvPr/>
        </p:nvSpPr>
        <p:spPr>
          <a:xfrm>
            <a:off x="4714875" y="2798229"/>
            <a:ext cx="28575" cy="811485"/>
          </a:xfrm>
          <a:prstGeom prst="rect">
            <a:avLst/>
          </a:prstGeom>
          <a:solidFill>
            <a:srgbClr val="3DDC84"/>
          </a:solidFill>
          <a:ln/>
        </p:spPr>
      </p:sp>
      <p:sp>
        <p:nvSpPr>
          <p:cNvPr id="18" name="Text 15"/>
          <p:cNvSpPr/>
          <p:nvPr/>
        </p:nvSpPr>
        <p:spPr>
          <a:xfrm>
            <a:off x="4857750" y="2941104"/>
            <a:ext cx="3714750"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3A52"/>
                </a:solidFill>
              </a:rPr>
              <a:t>Inventory Management</a:t>
            </a:r>
            <a:endParaRPr lang="en-US" sz="784" dirty="0"/>
          </a:p>
        </p:txBody>
      </p:sp>
      <p:sp>
        <p:nvSpPr>
          <p:cNvPr id="19" name="Text 16"/>
          <p:cNvSpPr/>
          <p:nvPr/>
        </p:nvSpPr>
        <p:spPr>
          <a:xfrm>
            <a:off x="4857750" y="3169704"/>
            <a:ext cx="3714750" cy="297135"/>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Complete inventory tracking and management capabilities to monitor stock levels and optimize product availability.</a:t>
            </a:r>
            <a:endParaRPr lang="en-US" sz="674" dirty="0"/>
          </a:p>
        </p:txBody>
      </p:sp>
      <p:sp>
        <p:nvSpPr>
          <p:cNvPr id="20" name="Shape 17"/>
          <p:cNvSpPr/>
          <p:nvPr/>
        </p:nvSpPr>
        <p:spPr>
          <a:xfrm>
            <a:off x="428625" y="3895465"/>
            <a:ext cx="4000500" cy="811485"/>
          </a:xfrm>
          <a:prstGeom prst="rect">
            <a:avLst/>
          </a:prstGeom>
          <a:solidFill>
            <a:srgbClr val="FFFFFF">
              <a:alpha val="80000"/>
            </a:srgbClr>
          </a:solidFill>
          <a:ln/>
        </p:spPr>
      </p:sp>
      <p:sp>
        <p:nvSpPr>
          <p:cNvPr id="21" name="Shape 18"/>
          <p:cNvSpPr/>
          <p:nvPr/>
        </p:nvSpPr>
        <p:spPr>
          <a:xfrm>
            <a:off x="428625" y="3895465"/>
            <a:ext cx="28575" cy="811485"/>
          </a:xfrm>
          <a:prstGeom prst="rect">
            <a:avLst/>
          </a:prstGeom>
          <a:solidFill>
            <a:srgbClr val="3DDC84"/>
          </a:solidFill>
          <a:ln/>
        </p:spPr>
      </p:sp>
      <p:sp>
        <p:nvSpPr>
          <p:cNvPr id="22" name="Text 19"/>
          <p:cNvSpPr/>
          <p:nvPr/>
        </p:nvSpPr>
        <p:spPr>
          <a:xfrm>
            <a:off x="571500" y="4038340"/>
            <a:ext cx="3714750"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3A52"/>
                </a:solidFill>
              </a:rPr>
              <a:t>Sales Processing</a:t>
            </a:r>
            <a:endParaRPr lang="en-US" sz="784" dirty="0"/>
          </a:p>
        </p:txBody>
      </p:sp>
      <p:sp>
        <p:nvSpPr>
          <p:cNvPr id="23" name="Text 20"/>
          <p:cNvSpPr/>
          <p:nvPr/>
        </p:nvSpPr>
        <p:spPr>
          <a:xfrm>
            <a:off x="571500" y="4266940"/>
            <a:ext cx="3714750" cy="297135"/>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Comprehensive sales transaction processing with multiple payment methods and real-time transaction recording.</a:t>
            </a:r>
            <a:endParaRPr lang="en-US" sz="674" dirty="0"/>
          </a:p>
        </p:txBody>
      </p:sp>
      <p:sp>
        <p:nvSpPr>
          <p:cNvPr id="24" name="Shape 21"/>
          <p:cNvSpPr/>
          <p:nvPr/>
        </p:nvSpPr>
        <p:spPr>
          <a:xfrm>
            <a:off x="4714875" y="3895465"/>
            <a:ext cx="4000500" cy="811485"/>
          </a:xfrm>
          <a:prstGeom prst="rect">
            <a:avLst/>
          </a:prstGeom>
          <a:solidFill>
            <a:srgbClr val="FFFFFF">
              <a:alpha val="80000"/>
            </a:srgbClr>
          </a:solidFill>
          <a:ln/>
        </p:spPr>
      </p:sp>
      <p:sp>
        <p:nvSpPr>
          <p:cNvPr id="25" name="Shape 22"/>
          <p:cNvSpPr/>
          <p:nvPr/>
        </p:nvSpPr>
        <p:spPr>
          <a:xfrm>
            <a:off x="4714875" y="3895465"/>
            <a:ext cx="28575" cy="811485"/>
          </a:xfrm>
          <a:prstGeom prst="rect">
            <a:avLst/>
          </a:prstGeom>
          <a:solidFill>
            <a:srgbClr val="3DDC84"/>
          </a:solidFill>
          <a:ln/>
        </p:spPr>
      </p:sp>
      <p:sp>
        <p:nvSpPr>
          <p:cNvPr id="26" name="Text 23"/>
          <p:cNvSpPr/>
          <p:nvPr/>
        </p:nvSpPr>
        <p:spPr>
          <a:xfrm>
            <a:off x="4857750" y="4038340"/>
            <a:ext cx="3714750"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3A52"/>
                </a:solidFill>
              </a:rPr>
              <a:t>Multi-Device Support</a:t>
            </a:r>
            <a:endParaRPr lang="en-US" sz="784" dirty="0"/>
          </a:p>
        </p:txBody>
      </p:sp>
      <p:sp>
        <p:nvSpPr>
          <p:cNvPr id="27" name="Text 24"/>
          <p:cNvSpPr/>
          <p:nvPr/>
        </p:nvSpPr>
        <p:spPr>
          <a:xfrm>
            <a:off x="4857750" y="4266940"/>
            <a:ext cx="3714750" cy="297135"/>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Deploy across multiple Android devices for scalable retail operations with centralized management and synchronization.</a:t>
            </a:r>
            <a:endParaRPr lang="en-US" sz="67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0" y="428625"/>
            <a:ext cx="9144000" cy="385763"/>
          </a:xfrm>
          <a:prstGeom prst="rect">
            <a:avLst/>
          </a:prstGeom>
          <a:noFill/>
          <a:ln/>
        </p:spPr>
        <p:txBody>
          <a:bodyPr wrap="none" lIns="0" tIns="0" rIns="0" bIns="0" rtlCol="0" anchor="t">
            <a:spAutoFit/>
          </a:bodyPr>
          <a:lstStyle/>
          <a:p>
            <a:pPr marL="0" indent="0" algn="ctr">
              <a:lnSpc>
                <a:spcPts val="3000"/>
              </a:lnSpc>
              <a:buNone/>
            </a:pPr>
            <a:r>
              <a:rPr lang="en-US" sz="1808" b="1" dirty="0">
                <a:solidFill>
                  <a:srgbClr val="1A3A52"/>
                </a:solidFill>
              </a:rPr>
              <a:t>Features &amp; Benefits</a:t>
            </a:r>
            <a:endParaRPr lang="en-US" sz="1808" dirty="0"/>
          </a:p>
        </p:txBody>
      </p:sp>
      <p:sp>
        <p:nvSpPr>
          <p:cNvPr id="4" name="Shape 1"/>
          <p:cNvSpPr/>
          <p:nvPr/>
        </p:nvSpPr>
        <p:spPr>
          <a:xfrm>
            <a:off x="428625" y="1400175"/>
            <a:ext cx="8286750" cy="592931"/>
          </a:xfrm>
          <a:prstGeom prst="rect">
            <a:avLst/>
          </a:prstGeom>
          <a:solidFill>
            <a:srgbClr val="FFFFFF">
              <a:alpha val="85000"/>
            </a:srgbClr>
          </a:solidFill>
          <a:ln/>
        </p:spPr>
      </p:sp>
      <p:sp>
        <p:nvSpPr>
          <p:cNvPr id="5" name="Shape 2"/>
          <p:cNvSpPr/>
          <p:nvPr/>
        </p:nvSpPr>
        <p:spPr>
          <a:xfrm>
            <a:off x="428625" y="1400175"/>
            <a:ext cx="35719" cy="592931"/>
          </a:xfrm>
          <a:prstGeom prst="rect">
            <a:avLst/>
          </a:prstGeom>
          <a:solidFill>
            <a:srgbClr val="3DDC84"/>
          </a:solidFill>
          <a:ln/>
        </p:spPr>
      </p:sp>
      <p:sp>
        <p:nvSpPr>
          <p:cNvPr id="6" name="Shape 3"/>
          <p:cNvSpPr/>
          <p:nvPr/>
        </p:nvSpPr>
        <p:spPr>
          <a:xfrm>
            <a:off x="557213" y="1528763"/>
            <a:ext cx="285750" cy="285750"/>
          </a:xfrm>
          <a:prstGeom prst="ellipse">
            <a:avLst/>
          </a:prstGeom>
          <a:solidFill>
            <a:srgbClr val="1DB954"/>
          </a:solidFill>
          <a:ln/>
        </p:spPr>
      </p:sp>
      <p:sp>
        <p:nvSpPr>
          <p:cNvPr id="7" name="Text 4"/>
          <p:cNvSpPr/>
          <p:nvPr/>
        </p:nvSpPr>
        <p:spPr>
          <a:xfrm>
            <a:off x="557213" y="1528763"/>
            <a:ext cx="285750" cy="285750"/>
          </a:xfrm>
          <a:prstGeom prst="rect">
            <a:avLst/>
          </a:prstGeom>
          <a:noFill/>
          <a:ln/>
        </p:spPr>
        <p:txBody>
          <a:bodyPr wrap="none" lIns="0" tIns="0" rIns="0" bIns="0" rtlCol="0" anchor="ctr">
            <a:spAutoFit/>
          </a:bodyPr>
          <a:lstStyle/>
          <a:p>
            <a:pPr marL="0" indent="0" algn="ctr">
              <a:lnSpc>
                <a:spcPts val="1500"/>
              </a:lnSpc>
              <a:buNone/>
            </a:pPr>
            <a:r>
              <a:rPr lang="en-US" sz="885" b="1" dirty="0">
                <a:solidFill>
                  <a:srgbClr val="FFFFFF"/>
                </a:solidFill>
              </a:rPr>
              <a:t>1</a:t>
            </a:r>
            <a:endParaRPr lang="en-US" sz="885" dirty="0"/>
          </a:p>
        </p:txBody>
      </p:sp>
      <p:sp>
        <p:nvSpPr>
          <p:cNvPr id="8" name="Text 5"/>
          <p:cNvSpPr/>
          <p:nvPr/>
        </p:nvSpPr>
        <p:spPr>
          <a:xfrm>
            <a:off x="985838" y="1528763"/>
            <a:ext cx="7600950" cy="160734"/>
          </a:xfrm>
          <a:prstGeom prst="rect">
            <a:avLst/>
          </a:prstGeom>
          <a:noFill/>
          <a:ln/>
        </p:spPr>
        <p:txBody>
          <a:bodyPr wrap="none" lIns="0" tIns="0" rIns="0" bIns="0" rtlCol="0" anchor="t">
            <a:spAutoFit/>
          </a:bodyPr>
          <a:lstStyle/>
          <a:p>
            <a:pPr marL="0" indent="0" algn="l">
              <a:lnSpc>
                <a:spcPts val="1300"/>
              </a:lnSpc>
              <a:buNone/>
            </a:pPr>
            <a:r>
              <a:rPr lang="en-US" sz="734" b="1" dirty="0">
                <a:solidFill>
                  <a:srgbClr val="1A3A52"/>
                </a:solidFill>
              </a:rPr>
              <a:t>Android Compatibility &amp; Mobility</a:t>
            </a:r>
            <a:endParaRPr lang="en-US" sz="734" dirty="0"/>
          </a:p>
        </p:txBody>
      </p:sp>
      <p:sp>
        <p:nvSpPr>
          <p:cNvPr id="9" name="Text 6"/>
          <p:cNvSpPr/>
          <p:nvPr/>
        </p:nvSpPr>
        <p:spPr>
          <a:xfrm>
            <a:off x="985838" y="1725216"/>
            <a:ext cx="7600950" cy="139303"/>
          </a:xfrm>
          <a:prstGeom prst="rect">
            <a:avLst/>
          </a:prstGeom>
          <a:noFill/>
          <a:ln/>
        </p:spPr>
        <p:txBody>
          <a:bodyPr wrap="none" lIns="0" tIns="0" rIns="0" bIns="0" rtlCol="0" anchor="t">
            <a:spAutoFit/>
          </a:bodyPr>
          <a:lstStyle/>
          <a:p>
            <a:pPr marL="0" indent="0" algn="l">
              <a:lnSpc>
                <a:spcPts val="1100"/>
              </a:lnSpc>
              <a:buNone/>
            </a:pPr>
            <a:r>
              <a:rPr lang="en-US" sz="674" dirty="0">
                <a:solidFill>
                  <a:srgbClr val="444444"/>
                </a:solidFill>
              </a:rPr>
              <a:t>Fully compatible with Android tablets and smartphones, enabling flexible deployment across your retail environment with maximum mobility.</a:t>
            </a:r>
            <a:endParaRPr lang="en-US" sz="674" dirty="0"/>
          </a:p>
        </p:txBody>
      </p:sp>
      <p:sp>
        <p:nvSpPr>
          <p:cNvPr id="10" name="Shape 7"/>
          <p:cNvSpPr/>
          <p:nvPr/>
        </p:nvSpPr>
        <p:spPr>
          <a:xfrm>
            <a:off x="428625" y="2135981"/>
            <a:ext cx="8286750" cy="592931"/>
          </a:xfrm>
          <a:prstGeom prst="rect">
            <a:avLst/>
          </a:prstGeom>
          <a:solidFill>
            <a:srgbClr val="FFFFFF">
              <a:alpha val="85000"/>
            </a:srgbClr>
          </a:solidFill>
          <a:ln/>
        </p:spPr>
      </p:sp>
      <p:sp>
        <p:nvSpPr>
          <p:cNvPr id="11" name="Shape 8"/>
          <p:cNvSpPr/>
          <p:nvPr/>
        </p:nvSpPr>
        <p:spPr>
          <a:xfrm>
            <a:off x="428625" y="2135981"/>
            <a:ext cx="35719" cy="592931"/>
          </a:xfrm>
          <a:prstGeom prst="rect">
            <a:avLst/>
          </a:prstGeom>
          <a:solidFill>
            <a:srgbClr val="3DDC84"/>
          </a:solidFill>
          <a:ln/>
        </p:spPr>
      </p:sp>
      <p:sp>
        <p:nvSpPr>
          <p:cNvPr id="12" name="Shape 9"/>
          <p:cNvSpPr/>
          <p:nvPr/>
        </p:nvSpPr>
        <p:spPr>
          <a:xfrm>
            <a:off x="557213" y="2264569"/>
            <a:ext cx="285750" cy="285750"/>
          </a:xfrm>
          <a:prstGeom prst="ellipse">
            <a:avLst/>
          </a:prstGeom>
          <a:solidFill>
            <a:srgbClr val="1DB954"/>
          </a:solidFill>
          <a:ln/>
        </p:spPr>
      </p:sp>
      <p:sp>
        <p:nvSpPr>
          <p:cNvPr id="13" name="Text 10"/>
          <p:cNvSpPr/>
          <p:nvPr/>
        </p:nvSpPr>
        <p:spPr>
          <a:xfrm>
            <a:off x="557213" y="2264569"/>
            <a:ext cx="285750" cy="285750"/>
          </a:xfrm>
          <a:prstGeom prst="rect">
            <a:avLst/>
          </a:prstGeom>
          <a:noFill/>
          <a:ln/>
        </p:spPr>
        <p:txBody>
          <a:bodyPr wrap="none" lIns="0" tIns="0" rIns="0" bIns="0" rtlCol="0" anchor="ctr">
            <a:spAutoFit/>
          </a:bodyPr>
          <a:lstStyle/>
          <a:p>
            <a:pPr marL="0" indent="0" algn="ctr">
              <a:lnSpc>
                <a:spcPts val="1500"/>
              </a:lnSpc>
              <a:buNone/>
            </a:pPr>
            <a:r>
              <a:rPr lang="en-US" sz="885" b="1" dirty="0">
                <a:solidFill>
                  <a:srgbClr val="FFFFFF"/>
                </a:solidFill>
              </a:rPr>
              <a:t>2</a:t>
            </a:r>
            <a:endParaRPr lang="en-US" sz="885" dirty="0"/>
          </a:p>
        </p:txBody>
      </p:sp>
      <p:sp>
        <p:nvSpPr>
          <p:cNvPr id="14" name="Text 11"/>
          <p:cNvSpPr/>
          <p:nvPr/>
        </p:nvSpPr>
        <p:spPr>
          <a:xfrm>
            <a:off x="985838" y="2264569"/>
            <a:ext cx="7600950" cy="160734"/>
          </a:xfrm>
          <a:prstGeom prst="rect">
            <a:avLst/>
          </a:prstGeom>
          <a:noFill/>
          <a:ln/>
        </p:spPr>
        <p:txBody>
          <a:bodyPr wrap="none" lIns="0" tIns="0" rIns="0" bIns="0" rtlCol="0" anchor="t">
            <a:spAutoFit/>
          </a:bodyPr>
          <a:lstStyle/>
          <a:p>
            <a:pPr marL="0" indent="0" algn="l">
              <a:lnSpc>
                <a:spcPts val="1300"/>
              </a:lnSpc>
              <a:buNone/>
            </a:pPr>
            <a:r>
              <a:rPr lang="en-US" sz="734" b="1" dirty="0">
                <a:solidFill>
                  <a:srgbClr val="1A3A52"/>
                </a:solidFill>
              </a:rPr>
              <a:t>Seamless Barcode Integration</a:t>
            </a:r>
            <a:endParaRPr lang="en-US" sz="734" dirty="0"/>
          </a:p>
        </p:txBody>
      </p:sp>
      <p:sp>
        <p:nvSpPr>
          <p:cNvPr id="15" name="Text 12"/>
          <p:cNvSpPr/>
          <p:nvPr/>
        </p:nvSpPr>
        <p:spPr>
          <a:xfrm>
            <a:off x="985838" y="2461022"/>
            <a:ext cx="7600950" cy="139303"/>
          </a:xfrm>
          <a:prstGeom prst="rect">
            <a:avLst/>
          </a:prstGeom>
          <a:noFill/>
          <a:ln/>
        </p:spPr>
        <p:txBody>
          <a:bodyPr wrap="none" lIns="0" tIns="0" rIns="0" bIns="0" rtlCol="0" anchor="t">
            <a:spAutoFit/>
          </a:bodyPr>
          <a:lstStyle/>
          <a:p>
            <a:pPr marL="0" indent="0" algn="l">
              <a:lnSpc>
                <a:spcPts val="1100"/>
              </a:lnSpc>
              <a:buNone/>
            </a:pPr>
            <a:r>
              <a:rPr lang="en-US" sz="674" dirty="0">
                <a:solidFill>
                  <a:srgbClr val="444444"/>
                </a:solidFill>
              </a:rPr>
              <a:t>Quick and accurate inventory management through integrated barcode scanning, reducing manual entry errors and improving operational efficiency.</a:t>
            </a:r>
            <a:endParaRPr lang="en-US" sz="674" dirty="0"/>
          </a:p>
        </p:txBody>
      </p:sp>
      <p:sp>
        <p:nvSpPr>
          <p:cNvPr id="16" name="Shape 13"/>
          <p:cNvSpPr/>
          <p:nvPr/>
        </p:nvSpPr>
        <p:spPr>
          <a:xfrm>
            <a:off x="428625" y="2871788"/>
            <a:ext cx="8286750" cy="592931"/>
          </a:xfrm>
          <a:prstGeom prst="rect">
            <a:avLst/>
          </a:prstGeom>
          <a:solidFill>
            <a:srgbClr val="FFFFFF">
              <a:alpha val="85000"/>
            </a:srgbClr>
          </a:solidFill>
          <a:ln/>
        </p:spPr>
      </p:sp>
      <p:sp>
        <p:nvSpPr>
          <p:cNvPr id="17" name="Shape 14"/>
          <p:cNvSpPr/>
          <p:nvPr/>
        </p:nvSpPr>
        <p:spPr>
          <a:xfrm>
            <a:off x="428625" y="2871788"/>
            <a:ext cx="35719" cy="592931"/>
          </a:xfrm>
          <a:prstGeom prst="rect">
            <a:avLst/>
          </a:prstGeom>
          <a:solidFill>
            <a:srgbClr val="3DDC84"/>
          </a:solidFill>
          <a:ln/>
        </p:spPr>
      </p:sp>
      <p:sp>
        <p:nvSpPr>
          <p:cNvPr id="18" name="Shape 15"/>
          <p:cNvSpPr/>
          <p:nvPr/>
        </p:nvSpPr>
        <p:spPr>
          <a:xfrm>
            <a:off x="557213" y="3000375"/>
            <a:ext cx="285750" cy="285750"/>
          </a:xfrm>
          <a:prstGeom prst="ellipse">
            <a:avLst/>
          </a:prstGeom>
          <a:solidFill>
            <a:srgbClr val="1DB954"/>
          </a:solidFill>
          <a:ln/>
        </p:spPr>
      </p:sp>
      <p:sp>
        <p:nvSpPr>
          <p:cNvPr id="19" name="Text 16"/>
          <p:cNvSpPr/>
          <p:nvPr/>
        </p:nvSpPr>
        <p:spPr>
          <a:xfrm>
            <a:off x="557213" y="3000375"/>
            <a:ext cx="285750" cy="285750"/>
          </a:xfrm>
          <a:prstGeom prst="rect">
            <a:avLst/>
          </a:prstGeom>
          <a:noFill/>
          <a:ln/>
        </p:spPr>
        <p:txBody>
          <a:bodyPr wrap="none" lIns="0" tIns="0" rIns="0" bIns="0" rtlCol="0" anchor="ctr">
            <a:spAutoFit/>
          </a:bodyPr>
          <a:lstStyle/>
          <a:p>
            <a:pPr marL="0" indent="0" algn="ctr">
              <a:lnSpc>
                <a:spcPts val="1500"/>
              </a:lnSpc>
              <a:buNone/>
            </a:pPr>
            <a:r>
              <a:rPr lang="en-US" sz="885" b="1" dirty="0">
                <a:solidFill>
                  <a:srgbClr val="FFFFFF"/>
                </a:solidFill>
              </a:rPr>
              <a:t>3</a:t>
            </a:r>
            <a:endParaRPr lang="en-US" sz="885" dirty="0"/>
          </a:p>
        </p:txBody>
      </p:sp>
      <p:sp>
        <p:nvSpPr>
          <p:cNvPr id="20" name="Text 17"/>
          <p:cNvSpPr/>
          <p:nvPr/>
        </p:nvSpPr>
        <p:spPr>
          <a:xfrm>
            <a:off x="985838" y="3000375"/>
            <a:ext cx="7600950" cy="160734"/>
          </a:xfrm>
          <a:prstGeom prst="rect">
            <a:avLst/>
          </a:prstGeom>
          <a:noFill/>
          <a:ln/>
        </p:spPr>
        <p:txBody>
          <a:bodyPr wrap="none" lIns="0" tIns="0" rIns="0" bIns="0" rtlCol="0" anchor="t">
            <a:spAutoFit/>
          </a:bodyPr>
          <a:lstStyle/>
          <a:p>
            <a:pPr marL="0" indent="0" algn="l">
              <a:lnSpc>
                <a:spcPts val="1300"/>
              </a:lnSpc>
              <a:buNone/>
            </a:pPr>
            <a:r>
              <a:rPr lang="en-US" sz="734" b="1" dirty="0">
                <a:solidFill>
                  <a:srgbClr val="1A3A52"/>
                </a:solidFill>
              </a:rPr>
              <a:t>Professional Receipt Printing</a:t>
            </a:r>
            <a:endParaRPr lang="en-US" sz="734" dirty="0"/>
          </a:p>
        </p:txBody>
      </p:sp>
      <p:sp>
        <p:nvSpPr>
          <p:cNvPr id="21" name="Text 18"/>
          <p:cNvSpPr/>
          <p:nvPr/>
        </p:nvSpPr>
        <p:spPr>
          <a:xfrm>
            <a:off x="985838" y="3196828"/>
            <a:ext cx="7600950" cy="139303"/>
          </a:xfrm>
          <a:prstGeom prst="rect">
            <a:avLst/>
          </a:prstGeom>
          <a:noFill/>
          <a:ln/>
        </p:spPr>
        <p:txBody>
          <a:bodyPr wrap="none" lIns="0" tIns="0" rIns="0" bIns="0" rtlCol="0" anchor="t">
            <a:spAutoFit/>
          </a:bodyPr>
          <a:lstStyle/>
          <a:p>
            <a:pPr marL="0" indent="0" algn="l">
              <a:lnSpc>
                <a:spcPts val="1100"/>
              </a:lnSpc>
              <a:buNone/>
            </a:pPr>
            <a:r>
              <a:rPr lang="en-US" sz="674" dirty="0">
                <a:solidFill>
                  <a:srgbClr val="444444"/>
                </a:solidFill>
              </a:rPr>
              <a:t>Compatible with various receipt printers for professional customer receipts and comprehensive transaction documentation.</a:t>
            </a:r>
            <a:endParaRPr lang="en-US" sz="674" dirty="0"/>
          </a:p>
        </p:txBody>
      </p:sp>
      <p:sp>
        <p:nvSpPr>
          <p:cNvPr id="22" name="Shape 19"/>
          <p:cNvSpPr/>
          <p:nvPr/>
        </p:nvSpPr>
        <p:spPr>
          <a:xfrm>
            <a:off x="428625" y="3607594"/>
            <a:ext cx="8286750" cy="592931"/>
          </a:xfrm>
          <a:prstGeom prst="rect">
            <a:avLst/>
          </a:prstGeom>
          <a:solidFill>
            <a:srgbClr val="FFFFFF">
              <a:alpha val="85000"/>
            </a:srgbClr>
          </a:solidFill>
          <a:ln/>
        </p:spPr>
      </p:sp>
      <p:sp>
        <p:nvSpPr>
          <p:cNvPr id="23" name="Shape 20"/>
          <p:cNvSpPr/>
          <p:nvPr/>
        </p:nvSpPr>
        <p:spPr>
          <a:xfrm>
            <a:off x="428625" y="3607594"/>
            <a:ext cx="35719" cy="592931"/>
          </a:xfrm>
          <a:prstGeom prst="rect">
            <a:avLst/>
          </a:prstGeom>
          <a:solidFill>
            <a:srgbClr val="3DDC84"/>
          </a:solidFill>
          <a:ln/>
        </p:spPr>
      </p:sp>
      <p:sp>
        <p:nvSpPr>
          <p:cNvPr id="24" name="Shape 21"/>
          <p:cNvSpPr/>
          <p:nvPr/>
        </p:nvSpPr>
        <p:spPr>
          <a:xfrm>
            <a:off x="557213" y="3736181"/>
            <a:ext cx="285750" cy="285750"/>
          </a:xfrm>
          <a:prstGeom prst="ellipse">
            <a:avLst/>
          </a:prstGeom>
          <a:solidFill>
            <a:srgbClr val="1DB954"/>
          </a:solidFill>
          <a:ln/>
        </p:spPr>
      </p:sp>
      <p:sp>
        <p:nvSpPr>
          <p:cNvPr id="25" name="Text 22"/>
          <p:cNvSpPr/>
          <p:nvPr/>
        </p:nvSpPr>
        <p:spPr>
          <a:xfrm>
            <a:off x="557213" y="3736181"/>
            <a:ext cx="285750" cy="285750"/>
          </a:xfrm>
          <a:prstGeom prst="rect">
            <a:avLst/>
          </a:prstGeom>
          <a:noFill/>
          <a:ln/>
        </p:spPr>
        <p:txBody>
          <a:bodyPr wrap="none" lIns="0" tIns="0" rIns="0" bIns="0" rtlCol="0" anchor="ctr">
            <a:spAutoFit/>
          </a:bodyPr>
          <a:lstStyle/>
          <a:p>
            <a:pPr marL="0" indent="0" algn="ctr">
              <a:lnSpc>
                <a:spcPts val="1500"/>
              </a:lnSpc>
              <a:buNone/>
            </a:pPr>
            <a:r>
              <a:rPr lang="en-US" sz="885" b="1" dirty="0">
                <a:solidFill>
                  <a:srgbClr val="FFFFFF"/>
                </a:solidFill>
              </a:rPr>
              <a:t>4</a:t>
            </a:r>
            <a:endParaRPr lang="en-US" sz="885" dirty="0"/>
          </a:p>
        </p:txBody>
      </p:sp>
      <p:sp>
        <p:nvSpPr>
          <p:cNvPr id="26" name="Text 23"/>
          <p:cNvSpPr/>
          <p:nvPr/>
        </p:nvSpPr>
        <p:spPr>
          <a:xfrm>
            <a:off x="985838" y="3736181"/>
            <a:ext cx="7600950" cy="160734"/>
          </a:xfrm>
          <a:prstGeom prst="rect">
            <a:avLst/>
          </a:prstGeom>
          <a:noFill/>
          <a:ln/>
        </p:spPr>
        <p:txBody>
          <a:bodyPr wrap="none" lIns="0" tIns="0" rIns="0" bIns="0" rtlCol="0" anchor="t">
            <a:spAutoFit/>
          </a:bodyPr>
          <a:lstStyle/>
          <a:p>
            <a:pPr marL="0" indent="0" algn="l">
              <a:lnSpc>
                <a:spcPts val="1300"/>
              </a:lnSpc>
              <a:buNone/>
            </a:pPr>
            <a:r>
              <a:rPr lang="en-US" sz="734" b="1" dirty="0">
                <a:solidFill>
                  <a:srgbClr val="1A3A52"/>
                </a:solidFill>
              </a:rPr>
              <a:t>Real-Time Sales &amp; Inventory Tracking</a:t>
            </a:r>
            <a:endParaRPr lang="en-US" sz="734" dirty="0"/>
          </a:p>
        </p:txBody>
      </p:sp>
      <p:sp>
        <p:nvSpPr>
          <p:cNvPr id="27" name="Text 24"/>
          <p:cNvSpPr/>
          <p:nvPr/>
        </p:nvSpPr>
        <p:spPr>
          <a:xfrm>
            <a:off x="985838" y="3932634"/>
            <a:ext cx="7600950" cy="139303"/>
          </a:xfrm>
          <a:prstGeom prst="rect">
            <a:avLst/>
          </a:prstGeom>
          <a:noFill/>
          <a:ln/>
        </p:spPr>
        <p:txBody>
          <a:bodyPr wrap="none" lIns="0" tIns="0" rIns="0" bIns="0" rtlCol="0" anchor="t">
            <a:spAutoFit/>
          </a:bodyPr>
          <a:lstStyle/>
          <a:p>
            <a:pPr marL="0" indent="0" algn="l">
              <a:lnSpc>
                <a:spcPts val="1100"/>
              </a:lnSpc>
              <a:buNone/>
            </a:pPr>
            <a:r>
              <a:rPr lang="en-US" sz="674" dirty="0">
                <a:solidFill>
                  <a:srgbClr val="444444"/>
                </a:solidFill>
              </a:rPr>
              <a:t>Monitor sales transactions and inventory levels in real-time, enabling data-driven decision making and optimized stock management.</a:t>
            </a:r>
            <a:endParaRPr lang="en-US" sz="674" dirty="0"/>
          </a:p>
        </p:txBody>
      </p:sp>
      <p:sp>
        <p:nvSpPr>
          <p:cNvPr id="28" name="Shape 25"/>
          <p:cNvSpPr/>
          <p:nvPr/>
        </p:nvSpPr>
        <p:spPr>
          <a:xfrm>
            <a:off x="428625" y="4343400"/>
            <a:ext cx="8286750" cy="592931"/>
          </a:xfrm>
          <a:prstGeom prst="rect">
            <a:avLst/>
          </a:prstGeom>
          <a:solidFill>
            <a:srgbClr val="FFFFFF">
              <a:alpha val="85000"/>
            </a:srgbClr>
          </a:solidFill>
          <a:ln/>
        </p:spPr>
      </p:sp>
      <p:sp>
        <p:nvSpPr>
          <p:cNvPr id="29" name="Shape 26"/>
          <p:cNvSpPr/>
          <p:nvPr/>
        </p:nvSpPr>
        <p:spPr>
          <a:xfrm>
            <a:off x="428625" y="4343400"/>
            <a:ext cx="35719" cy="592931"/>
          </a:xfrm>
          <a:prstGeom prst="rect">
            <a:avLst/>
          </a:prstGeom>
          <a:solidFill>
            <a:srgbClr val="3DDC84"/>
          </a:solidFill>
          <a:ln/>
        </p:spPr>
      </p:sp>
      <p:sp>
        <p:nvSpPr>
          <p:cNvPr id="30" name="Shape 27"/>
          <p:cNvSpPr/>
          <p:nvPr/>
        </p:nvSpPr>
        <p:spPr>
          <a:xfrm>
            <a:off x="557213" y="4471988"/>
            <a:ext cx="285750" cy="285750"/>
          </a:xfrm>
          <a:prstGeom prst="ellipse">
            <a:avLst/>
          </a:prstGeom>
          <a:solidFill>
            <a:srgbClr val="1DB954"/>
          </a:solidFill>
          <a:ln/>
        </p:spPr>
      </p:sp>
      <p:sp>
        <p:nvSpPr>
          <p:cNvPr id="31" name="Text 28"/>
          <p:cNvSpPr/>
          <p:nvPr/>
        </p:nvSpPr>
        <p:spPr>
          <a:xfrm>
            <a:off x="557213" y="4471988"/>
            <a:ext cx="285750" cy="285750"/>
          </a:xfrm>
          <a:prstGeom prst="rect">
            <a:avLst/>
          </a:prstGeom>
          <a:noFill/>
          <a:ln/>
        </p:spPr>
        <p:txBody>
          <a:bodyPr wrap="none" lIns="0" tIns="0" rIns="0" bIns="0" rtlCol="0" anchor="ctr">
            <a:spAutoFit/>
          </a:bodyPr>
          <a:lstStyle/>
          <a:p>
            <a:pPr marL="0" indent="0" algn="ctr">
              <a:lnSpc>
                <a:spcPts val="1500"/>
              </a:lnSpc>
              <a:buNone/>
            </a:pPr>
            <a:r>
              <a:rPr lang="en-US" sz="885" b="1" dirty="0">
                <a:solidFill>
                  <a:srgbClr val="FFFFFF"/>
                </a:solidFill>
              </a:rPr>
              <a:t>5</a:t>
            </a:r>
            <a:endParaRPr lang="en-US" sz="885" dirty="0"/>
          </a:p>
        </p:txBody>
      </p:sp>
      <p:sp>
        <p:nvSpPr>
          <p:cNvPr id="32" name="Text 29"/>
          <p:cNvSpPr/>
          <p:nvPr/>
        </p:nvSpPr>
        <p:spPr>
          <a:xfrm>
            <a:off x="985838" y="4471988"/>
            <a:ext cx="7600950" cy="160734"/>
          </a:xfrm>
          <a:prstGeom prst="rect">
            <a:avLst/>
          </a:prstGeom>
          <a:noFill/>
          <a:ln/>
        </p:spPr>
        <p:txBody>
          <a:bodyPr wrap="none" lIns="0" tIns="0" rIns="0" bIns="0" rtlCol="0" anchor="t">
            <a:spAutoFit/>
          </a:bodyPr>
          <a:lstStyle/>
          <a:p>
            <a:pPr marL="0" indent="0" algn="l">
              <a:lnSpc>
                <a:spcPts val="1300"/>
              </a:lnSpc>
              <a:buNone/>
            </a:pPr>
            <a:r>
              <a:rPr lang="en-US" sz="734" b="1" dirty="0">
                <a:solidFill>
                  <a:srgbClr val="1A3A52"/>
                </a:solidFill>
              </a:rPr>
              <a:t>Scalable Multi-Device Architecture</a:t>
            </a:r>
            <a:endParaRPr lang="en-US" sz="734" dirty="0"/>
          </a:p>
        </p:txBody>
      </p:sp>
      <p:sp>
        <p:nvSpPr>
          <p:cNvPr id="33" name="Text 30"/>
          <p:cNvSpPr/>
          <p:nvPr/>
        </p:nvSpPr>
        <p:spPr>
          <a:xfrm>
            <a:off x="985838" y="4668441"/>
            <a:ext cx="7600950" cy="139303"/>
          </a:xfrm>
          <a:prstGeom prst="rect">
            <a:avLst/>
          </a:prstGeom>
          <a:noFill/>
          <a:ln/>
        </p:spPr>
        <p:txBody>
          <a:bodyPr wrap="none" lIns="0" tIns="0" rIns="0" bIns="0" rtlCol="0" anchor="t">
            <a:spAutoFit/>
          </a:bodyPr>
          <a:lstStyle/>
          <a:p>
            <a:pPr marL="0" indent="0" algn="l">
              <a:lnSpc>
                <a:spcPts val="1100"/>
              </a:lnSpc>
              <a:buNone/>
            </a:pPr>
            <a:r>
              <a:rPr lang="en-US" sz="674" dirty="0">
                <a:solidFill>
                  <a:srgbClr val="444444"/>
                </a:solidFill>
              </a:rPr>
              <a:t>Deploy across multiple Android devices with centralized management, supporting business growth from single stores to multi-location enterprises.</a:t>
            </a:r>
            <a:endParaRPr lang="en-US" sz="67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0" y="428625"/>
            <a:ext cx="9144000" cy="385763"/>
          </a:xfrm>
          <a:prstGeom prst="rect">
            <a:avLst/>
          </a:prstGeom>
          <a:noFill/>
          <a:ln/>
        </p:spPr>
        <p:txBody>
          <a:bodyPr wrap="none" lIns="0" tIns="0" rIns="0" bIns="0" rtlCol="0" anchor="t">
            <a:spAutoFit/>
          </a:bodyPr>
          <a:lstStyle/>
          <a:p>
            <a:pPr marL="0" indent="0" algn="ctr">
              <a:lnSpc>
                <a:spcPts val="3000"/>
              </a:lnSpc>
              <a:buNone/>
            </a:pPr>
            <a:r>
              <a:rPr lang="en-US" sz="1808" b="1" dirty="0">
                <a:solidFill>
                  <a:srgbClr val="1A3A52"/>
                </a:solidFill>
              </a:rPr>
              <a:t>Practical Use Cases</a:t>
            </a:r>
            <a:endParaRPr lang="en-US" sz="1808" dirty="0"/>
          </a:p>
        </p:txBody>
      </p:sp>
      <p:sp>
        <p:nvSpPr>
          <p:cNvPr id="4" name="Shape 1"/>
          <p:cNvSpPr/>
          <p:nvPr/>
        </p:nvSpPr>
        <p:spPr>
          <a:xfrm>
            <a:off x="428624" y="1346597"/>
            <a:ext cx="7859969" cy="635794"/>
          </a:xfrm>
          <a:prstGeom prst="rect">
            <a:avLst/>
          </a:prstGeom>
          <a:solidFill>
            <a:srgbClr val="FFFFFF">
              <a:alpha val="85000"/>
            </a:srgbClr>
          </a:solidFill>
          <a:ln/>
        </p:spPr>
      </p:sp>
      <p:sp>
        <p:nvSpPr>
          <p:cNvPr id="5" name="Shape 2"/>
          <p:cNvSpPr/>
          <p:nvPr/>
        </p:nvSpPr>
        <p:spPr>
          <a:xfrm>
            <a:off x="428625" y="1346597"/>
            <a:ext cx="28575" cy="635794"/>
          </a:xfrm>
          <a:prstGeom prst="rect">
            <a:avLst/>
          </a:prstGeom>
          <a:solidFill>
            <a:srgbClr val="3DDC84"/>
          </a:solidFill>
          <a:ln/>
        </p:spPr>
      </p:sp>
      <p:sp>
        <p:nvSpPr>
          <p:cNvPr id="6" name="Text 3"/>
          <p:cNvSpPr/>
          <p:nvPr/>
        </p:nvSpPr>
        <p:spPr>
          <a:xfrm>
            <a:off x="528638" y="1446609"/>
            <a:ext cx="3800475"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Retail Stores</a:t>
            </a:r>
            <a:endParaRPr lang="en-US" sz="683" dirty="0"/>
          </a:p>
        </p:txBody>
      </p:sp>
      <p:sp>
        <p:nvSpPr>
          <p:cNvPr id="7" name="Text 4"/>
          <p:cNvSpPr/>
          <p:nvPr/>
        </p:nvSpPr>
        <p:spPr>
          <a:xfrm>
            <a:off x="528638" y="1625203"/>
            <a:ext cx="3800475"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Streamline point-of-sale transactions with fast checkout processing, inventory tracking, and customer receipt generation.</a:t>
            </a:r>
            <a:endParaRPr lang="en-US" sz="621" dirty="0"/>
          </a:p>
        </p:txBody>
      </p:sp>
      <p:sp>
        <p:nvSpPr>
          <p:cNvPr id="8" name="Shape 5"/>
          <p:cNvSpPr/>
          <p:nvPr/>
        </p:nvSpPr>
        <p:spPr>
          <a:xfrm>
            <a:off x="428625" y="2089547"/>
            <a:ext cx="7859968" cy="635794"/>
          </a:xfrm>
          <a:prstGeom prst="rect">
            <a:avLst/>
          </a:prstGeom>
          <a:solidFill>
            <a:srgbClr val="FFFFFF">
              <a:alpha val="85000"/>
            </a:srgbClr>
          </a:solidFill>
          <a:ln/>
        </p:spPr>
      </p:sp>
      <p:sp>
        <p:nvSpPr>
          <p:cNvPr id="9" name="Shape 6"/>
          <p:cNvSpPr/>
          <p:nvPr/>
        </p:nvSpPr>
        <p:spPr>
          <a:xfrm>
            <a:off x="428625" y="2089547"/>
            <a:ext cx="28575" cy="635794"/>
          </a:xfrm>
          <a:prstGeom prst="rect">
            <a:avLst/>
          </a:prstGeom>
          <a:solidFill>
            <a:srgbClr val="3DDC84"/>
          </a:solidFill>
          <a:ln/>
        </p:spPr>
      </p:sp>
      <p:sp>
        <p:nvSpPr>
          <p:cNvPr id="10" name="Text 7"/>
          <p:cNvSpPr/>
          <p:nvPr/>
        </p:nvSpPr>
        <p:spPr>
          <a:xfrm>
            <a:off x="528638" y="2189559"/>
            <a:ext cx="3800475"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Restaurants &amp; Cafes</a:t>
            </a:r>
            <a:endParaRPr lang="en-US" sz="683" dirty="0"/>
          </a:p>
        </p:txBody>
      </p:sp>
      <p:sp>
        <p:nvSpPr>
          <p:cNvPr id="11" name="Text 8"/>
          <p:cNvSpPr/>
          <p:nvPr/>
        </p:nvSpPr>
        <p:spPr>
          <a:xfrm>
            <a:off x="528638" y="2368153"/>
            <a:ext cx="3800475"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Manage table orders, kitchen integration, and payment processing with real-time order tracking and customer service optimization.</a:t>
            </a:r>
            <a:endParaRPr lang="en-US" sz="621" dirty="0"/>
          </a:p>
        </p:txBody>
      </p:sp>
      <p:sp>
        <p:nvSpPr>
          <p:cNvPr id="12" name="Shape 9"/>
          <p:cNvSpPr/>
          <p:nvPr/>
        </p:nvSpPr>
        <p:spPr>
          <a:xfrm>
            <a:off x="428624" y="2832497"/>
            <a:ext cx="7859969" cy="635794"/>
          </a:xfrm>
          <a:prstGeom prst="rect">
            <a:avLst/>
          </a:prstGeom>
          <a:solidFill>
            <a:srgbClr val="FFFFFF">
              <a:alpha val="85000"/>
            </a:srgbClr>
          </a:solidFill>
          <a:ln/>
        </p:spPr>
      </p:sp>
      <p:sp>
        <p:nvSpPr>
          <p:cNvPr id="13" name="Shape 10"/>
          <p:cNvSpPr/>
          <p:nvPr/>
        </p:nvSpPr>
        <p:spPr>
          <a:xfrm>
            <a:off x="428625" y="2832497"/>
            <a:ext cx="28575" cy="635794"/>
          </a:xfrm>
          <a:prstGeom prst="rect">
            <a:avLst/>
          </a:prstGeom>
          <a:solidFill>
            <a:srgbClr val="3DDC84"/>
          </a:solidFill>
          <a:ln/>
        </p:spPr>
      </p:sp>
      <p:sp>
        <p:nvSpPr>
          <p:cNvPr id="14" name="Text 11"/>
          <p:cNvSpPr/>
          <p:nvPr/>
        </p:nvSpPr>
        <p:spPr>
          <a:xfrm>
            <a:off x="528638" y="2932509"/>
            <a:ext cx="3800475"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Supermarkets</a:t>
            </a:r>
            <a:endParaRPr lang="en-US" sz="683" dirty="0"/>
          </a:p>
        </p:txBody>
      </p:sp>
      <p:sp>
        <p:nvSpPr>
          <p:cNvPr id="15" name="Text 12"/>
          <p:cNvSpPr/>
          <p:nvPr/>
        </p:nvSpPr>
        <p:spPr>
          <a:xfrm>
            <a:off x="528638" y="3111103"/>
            <a:ext cx="3800475"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Handle high-volume transactions with barcode scanning, inventory management, and multi-checkout lane coordination.</a:t>
            </a:r>
            <a:endParaRPr lang="en-US" sz="621" dirty="0"/>
          </a:p>
        </p:txBody>
      </p:sp>
      <p:sp>
        <p:nvSpPr>
          <p:cNvPr id="16" name="Shape 13"/>
          <p:cNvSpPr/>
          <p:nvPr/>
        </p:nvSpPr>
        <p:spPr>
          <a:xfrm>
            <a:off x="428625" y="3575447"/>
            <a:ext cx="7859968" cy="635794"/>
          </a:xfrm>
          <a:prstGeom prst="rect">
            <a:avLst/>
          </a:prstGeom>
          <a:solidFill>
            <a:srgbClr val="FFFFFF">
              <a:alpha val="85000"/>
            </a:srgbClr>
          </a:solidFill>
          <a:ln/>
        </p:spPr>
      </p:sp>
      <p:sp>
        <p:nvSpPr>
          <p:cNvPr id="17" name="Shape 14"/>
          <p:cNvSpPr/>
          <p:nvPr/>
        </p:nvSpPr>
        <p:spPr>
          <a:xfrm>
            <a:off x="428625" y="3575447"/>
            <a:ext cx="28575" cy="635794"/>
          </a:xfrm>
          <a:prstGeom prst="rect">
            <a:avLst/>
          </a:prstGeom>
          <a:solidFill>
            <a:srgbClr val="3DDC84"/>
          </a:solidFill>
          <a:ln/>
        </p:spPr>
      </p:sp>
      <p:sp>
        <p:nvSpPr>
          <p:cNvPr id="18" name="Text 15"/>
          <p:cNvSpPr/>
          <p:nvPr/>
        </p:nvSpPr>
        <p:spPr>
          <a:xfrm>
            <a:off x="528638" y="3675459"/>
            <a:ext cx="3800475"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Small Businesses</a:t>
            </a:r>
            <a:endParaRPr lang="en-US" sz="683" dirty="0"/>
          </a:p>
        </p:txBody>
      </p:sp>
      <p:sp>
        <p:nvSpPr>
          <p:cNvPr id="19" name="Text 16"/>
          <p:cNvSpPr/>
          <p:nvPr/>
        </p:nvSpPr>
        <p:spPr>
          <a:xfrm>
            <a:off x="528638" y="3854053"/>
            <a:ext cx="3800475"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Affordable, scalable POS solution for startups and small enterprises looking to professionalize their sales operations.</a:t>
            </a:r>
            <a:endParaRPr lang="en-US" sz="621" dirty="0"/>
          </a:p>
        </p:txBody>
      </p:sp>
      <p:sp>
        <p:nvSpPr>
          <p:cNvPr id="20" name="Shape 17"/>
          <p:cNvSpPr/>
          <p:nvPr/>
        </p:nvSpPr>
        <p:spPr>
          <a:xfrm>
            <a:off x="428625" y="4318397"/>
            <a:ext cx="7859968" cy="635794"/>
          </a:xfrm>
          <a:prstGeom prst="rect">
            <a:avLst/>
          </a:prstGeom>
          <a:solidFill>
            <a:srgbClr val="FFFFFF">
              <a:alpha val="85000"/>
            </a:srgbClr>
          </a:solidFill>
          <a:ln/>
        </p:spPr>
      </p:sp>
      <p:sp>
        <p:nvSpPr>
          <p:cNvPr id="21" name="Shape 18"/>
          <p:cNvSpPr/>
          <p:nvPr/>
        </p:nvSpPr>
        <p:spPr>
          <a:xfrm>
            <a:off x="428625" y="4318397"/>
            <a:ext cx="28575" cy="635794"/>
          </a:xfrm>
          <a:prstGeom prst="rect">
            <a:avLst/>
          </a:prstGeom>
          <a:solidFill>
            <a:srgbClr val="3DDC84"/>
          </a:solidFill>
          <a:ln/>
        </p:spPr>
      </p:sp>
      <p:sp>
        <p:nvSpPr>
          <p:cNvPr id="22" name="Text 19"/>
          <p:cNvSpPr/>
          <p:nvPr/>
        </p:nvSpPr>
        <p:spPr>
          <a:xfrm>
            <a:off x="528638" y="4418409"/>
            <a:ext cx="3800475"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Multi-Location Enterprises</a:t>
            </a:r>
            <a:endParaRPr lang="en-US" sz="683" dirty="0"/>
          </a:p>
        </p:txBody>
      </p:sp>
      <p:sp>
        <p:nvSpPr>
          <p:cNvPr id="23" name="Text 20"/>
          <p:cNvSpPr/>
          <p:nvPr/>
        </p:nvSpPr>
        <p:spPr>
          <a:xfrm>
            <a:off x="528638" y="4597003"/>
            <a:ext cx="3800475"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Centralized management across multiple stores with real-time synchronization, consolidated reporting, and unified inventory control.</a:t>
            </a:r>
            <a:endParaRPr lang="en-US" sz="62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0" y="428625"/>
            <a:ext cx="9144000" cy="385763"/>
          </a:xfrm>
          <a:prstGeom prst="rect">
            <a:avLst/>
          </a:prstGeom>
          <a:noFill/>
          <a:ln/>
        </p:spPr>
        <p:txBody>
          <a:bodyPr wrap="none" lIns="0" tIns="0" rIns="0" bIns="0" rtlCol="0" anchor="t">
            <a:spAutoFit/>
          </a:bodyPr>
          <a:lstStyle/>
          <a:p>
            <a:pPr marL="0" indent="0" algn="ctr">
              <a:lnSpc>
                <a:spcPts val="3000"/>
              </a:lnSpc>
              <a:buNone/>
            </a:pPr>
            <a:r>
              <a:rPr lang="en-US" sz="1808" b="1" dirty="0">
                <a:solidFill>
                  <a:srgbClr val="1A3A52"/>
                </a:solidFill>
              </a:rPr>
              <a:t>Latest Updates</a:t>
            </a:r>
            <a:endParaRPr lang="en-US" sz="1808" dirty="0"/>
          </a:p>
        </p:txBody>
      </p:sp>
      <p:sp>
        <p:nvSpPr>
          <p:cNvPr id="4" name="Shape 1"/>
          <p:cNvSpPr/>
          <p:nvPr/>
        </p:nvSpPr>
        <p:spPr>
          <a:xfrm>
            <a:off x="428625" y="1232297"/>
            <a:ext cx="7663323" cy="664369"/>
          </a:xfrm>
          <a:prstGeom prst="rect">
            <a:avLst/>
          </a:prstGeom>
          <a:solidFill>
            <a:srgbClr val="FFFFFF">
              <a:alpha val="85000"/>
            </a:srgbClr>
          </a:solidFill>
          <a:ln/>
        </p:spPr>
      </p:sp>
      <p:sp>
        <p:nvSpPr>
          <p:cNvPr id="5" name="Shape 2"/>
          <p:cNvSpPr/>
          <p:nvPr/>
        </p:nvSpPr>
        <p:spPr>
          <a:xfrm>
            <a:off x="428625" y="1232297"/>
            <a:ext cx="28575" cy="664369"/>
          </a:xfrm>
          <a:prstGeom prst="rect">
            <a:avLst/>
          </a:prstGeom>
          <a:solidFill>
            <a:srgbClr val="3DDC84"/>
          </a:solidFill>
          <a:ln/>
        </p:spPr>
      </p:sp>
      <p:sp>
        <p:nvSpPr>
          <p:cNvPr id="6" name="Text 3"/>
          <p:cNvSpPr/>
          <p:nvPr/>
        </p:nvSpPr>
        <p:spPr>
          <a:xfrm>
            <a:off x="535781" y="1339453"/>
            <a:ext cx="3750469"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Enhanced Android Compatibility</a:t>
            </a:r>
            <a:endParaRPr lang="en-US" sz="683" dirty="0"/>
          </a:p>
        </p:txBody>
      </p:sp>
      <p:sp>
        <p:nvSpPr>
          <p:cNvPr id="7" name="Text 4"/>
          <p:cNvSpPr/>
          <p:nvPr/>
        </p:nvSpPr>
        <p:spPr>
          <a:xfrm>
            <a:off x="535781" y="1532334"/>
            <a:ext cx="3750469"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Full support for latest Android versions with optimized performance across all device types and screen sizes.</a:t>
            </a:r>
            <a:endParaRPr lang="en-US" sz="621" dirty="0"/>
          </a:p>
        </p:txBody>
      </p:sp>
      <p:sp>
        <p:nvSpPr>
          <p:cNvPr id="8" name="Shape 5"/>
          <p:cNvSpPr/>
          <p:nvPr/>
        </p:nvSpPr>
        <p:spPr>
          <a:xfrm>
            <a:off x="428625" y="2025253"/>
            <a:ext cx="7663323" cy="664369"/>
          </a:xfrm>
          <a:prstGeom prst="rect">
            <a:avLst/>
          </a:prstGeom>
          <a:solidFill>
            <a:srgbClr val="FFFFFF">
              <a:alpha val="85000"/>
            </a:srgbClr>
          </a:solidFill>
          <a:ln/>
        </p:spPr>
      </p:sp>
      <p:sp>
        <p:nvSpPr>
          <p:cNvPr id="9" name="Shape 6"/>
          <p:cNvSpPr/>
          <p:nvPr/>
        </p:nvSpPr>
        <p:spPr>
          <a:xfrm>
            <a:off x="428625" y="2025253"/>
            <a:ext cx="28575" cy="664369"/>
          </a:xfrm>
          <a:prstGeom prst="rect">
            <a:avLst/>
          </a:prstGeom>
          <a:solidFill>
            <a:srgbClr val="3DDC84"/>
          </a:solidFill>
          <a:ln/>
        </p:spPr>
      </p:sp>
      <p:sp>
        <p:nvSpPr>
          <p:cNvPr id="10" name="Text 7"/>
          <p:cNvSpPr/>
          <p:nvPr/>
        </p:nvSpPr>
        <p:spPr>
          <a:xfrm>
            <a:off x="535781" y="2132409"/>
            <a:ext cx="3750469"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Improved Barcode Scanning</a:t>
            </a:r>
            <a:endParaRPr lang="en-US" sz="683" dirty="0"/>
          </a:p>
        </p:txBody>
      </p:sp>
      <p:sp>
        <p:nvSpPr>
          <p:cNvPr id="11" name="Text 8"/>
          <p:cNvSpPr/>
          <p:nvPr/>
        </p:nvSpPr>
        <p:spPr>
          <a:xfrm>
            <a:off x="535781" y="2325291"/>
            <a:ext cx="3750469"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Advanced barcode recognition technology with faster scanning speeds and improved accuracy for inventory management.</a:t>
            </a:r>
            <a:endParaRPr lang="en-US" sz="621" dirty="0"/>
          </a:p>
        </p:txBody>
      </p:sp>
      <p:sp>
        <p:nvSpPr>
          <p:cNvPr id="12" name="Shape 9"/>
          <p:cNvSpPr/>
          <p:nvPr/>
        </p:nvSpPr>
        <p:spPr>
          <a:xfrm>
            <a:off x="428625" y="2818209"/>
            <a:ext cx="7663323" cy="664369"/>
          </a:xfrm>
          <a:prstGeom prst="rect">
            <a:avLst/>
          </a:prstGeom>
          <a:solidFill>
            <a:srgbClr val="FFFFFF">
              <a:alpha val="85000"/>
            </a:srgbClr>
          </a:solidFill>
          <a:ln/>
        </p:spPr>
      </p:sp>
      <p:sp>
        <p:nvSpPr>
          <p:cNvPr id="13" name="Shape 10"/>
          <p:cNvSpPr/>
          <p:nvPr/>
        </p:nvSpPr>
        <p:spPr>
          <a:xfrm>
            <a:off x="428625" y="2818209"/>
            <a:ext cx="28575" cy="664369"/>
          </a:xfrm>
          <a:prstGeom prst="rect">
            <a:avLst/>
          </a:prstGeom>
          <a:solidFill>
            <a:srgbClr val="3DDC84"/>
          </a:solidFill>
          <a:ln/>
        </p:spPr>
      </p:sp>
      <p:sp>
        <p:nvSpPr>
          <p:cNvPr id="14" name="Text 11"/>
          <p:cNvSpPr/>
          <p:nvPr/>
        </p:nvSpPr>
        <p:spPr>
          <a:xfrm>
            <a:off x="535781" y="2925366"/>
            <a:ext cx="3750469"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Advanced Inventory Tracking</a:t>
            </a:r>
            <a:endParaRPr lang="en-US" sz="683" dirty="0"/>
          </a:p>
        </p:txBody>
      </p:sp>
      <p:sp>
        <p:nvSpPr>
          <p:cNvPr id="15" name="Text 12"/>
          <p:cNvSpPr/>
          <p:nvPr/>
        </p:nvSpPr>
        <p:spPr>
          <a:xfrm>
            <a:off x="535781" y="3118247"/>
            <a:ext cx="3750469"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Real-time inventory synchronization with automated stock level monitoring and intelligent reorder alerts.</a:t>
            </a:r>
            <a:endParaRPr lang="en-US" sz="621" dirty="0"/>
          </a:p>
        </p:txBody>
      </p:sp>
      <p:sp>
        <p:nvSpPr>
          <p:cNvPr id="16" name="Shape 13"/>
          <p:cNvSpPr/>
          <p:nvPr/>
        </p:nvSpPr>
        <p:spPr>
          <a:xfrm>
            <a:off x="428625" y="3611166"/>
            <a:ext cx="7663323" cy="664369"/>
          </a:xfrm>
          <a:prstGeom prst="rect">
            <a:avLst/>
          </a:prstGeom>
          <a:solidFill>
            <a:srgbClr val="FFFFFF">
              <a:alpha val="85000"/>
            </a:srgbClr>
          </a:solidFill>
          <a:ln/>
        </p:spPr>
      </p:sp>
      <p:sp>
        <p:nvSpPr>
          <p:cNvPr id="17" name="Shape 14"/>
          <p:cNvSpPr/>
          <p:nvPr/>
        </p:nvSpPr>
        <p:spPr>
          <a:xfrm>
            <a:off x="428625" y="3611166"/>
            <a:ext cx="28575" cy="664369"/>
          </a:xfrm>
          <a:prstGeom prst="rect">
            <a:avLst/>
          </a:prstGeom>
          <a:solidFill>
            <a:srgbClr val="3DDC84"/>
          </a:solidFill>
          <a:ln/>
        </p:spPr>
      </p:sp>
      <p:sp>
        <p:nvSpPr>
          <p:cNvPr id="18" name="Text 15"/>
          <p:cNvSpPr/>
          <p:nvPr/>
        </p:nvSpPr>
        <p:spPr>
          <a:xfrm>
            <a:off x="535781" y="3718322"/>
            <a:ext cx="3750469"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Cloud POS Integration</a:t>
            </a:r>
            <a:endParaRPr lang="en-US" sz="683" dirty="0"/>
          </a:p>
        </p:txBody>
      </p:sp>
      <p:sp>
        <p:nvSpPr>
          <p:cNvPr id="19" name="Text 16"/>
          <p:cNvSpPr/>
          <p:nvPr/>
        </p:nvSpPr>
        <p:spPr>
          <a:xfrm>
            <a:off x="535781" y="3911203"/>
            <a:ext cx="3750469"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Seamless integration with cloud-based POS systems for centralized management and multi-location support.</a:t>
            </a:r>
            <a:endParaRPr lang="en-US" sz="621" dirty="0"/>
          </a:p>
        </p:txBody>
      </p:sp>
      <p:sp>
        <p:nvSpPr>
          <p:cNvPr id="20" name="Shape 17"/>
          <p:cNvSpPr/>
          <p:nvPr/>
        </p:nvSpPr>
        <p:spPr>
          <a:xfrm>
            <a:off x="428625" y="4404122"/>
            <a:ext cx="7663323" cy="664369"/>
          </a:xfrm>
          <a:prstGeom prst="rect">
            <a:avLst/>
          </a:prstGeom>
          <a:solidFill>
            <a:srgbClr val="FFFFFF">
              <a:alpha val="85000"/>
            </a:srgbClr>
          </a:solidFill>
          <a:ln/>
        </p:spPr>
      </p:sp>
      <p:sp>
        <p:nvSpPr>
          <p:cNvPr id="21" name="Shape 18"/>
          <p:cNvSpPr/>
          <p:nvPr/>
        </p:nvSpPr>
        <p:spPr>
          <a:xfrm>
            <a:off x="428625" y="4404122"/>
            <a:ext cx="28575" cy="664369"/>
          </a:xfrm>
          <a:prstGeom prst="rect">
            <a:avLst/>
          </a:prstGeom>
          <a:solidFill>
            <a:srgbClr val="3DDC84"/>
          </a:solidFill>
          <a:ln/>
        </p:spPr>
      </p:sp>
      <p:sp>
        <p:nvSpPr>
          <p:cNvPr id="22" name="Text 19"/>
          <p:cNvSpPr/>
          <p:nvPr/>
        </p:nvSpPr>
        <p:spPr>
          <a:xfrm>
            <a:off x="535781" y="4511278"/>
            <a:ext cx="3750469"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Real-Time Analytics &amp; Reporting</a:t>
            </a:r>
            <a:endParaRPr lang="en-US" sz="683" dirty="0"/>
          </a:p>
        </p:txBody>
      </p:sp>
      <p:sp>
        <p:nvSpPr>
          <p:cNvPr id="23" name="Text 20"/>
          <p:cNvSpPr/>
          <p:nvPr/>
        </p:nvSpPr>
        <p:spPr>
          <a:xfrm>
            <a:off x="535781" y="4704159"/>
            <a:ext cx="3750469"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Comprehensive business analytics and customizable reports for data-driven decision making and performance tracking.</a:t>
            </a:r>
            <a:endParaRPr lang="en-US" sz="62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0" y="428625"/>
            <a:ext cx="9144000" cy="385763"/>
          </a:xfrm>
          <a:prstGeom prst="rect">
            <a:avLst/>
          </a:prstGeom>
          <a:noFill/>
          <a:ln/>
        </p:spPr>
        <p:txBody>
          <a:bodyPr wrap="none" lIns="0" tIns="0" rIns="0" bIns="0" rtlCol="0" anchor="t">
            <a:spAutoFit/>
          </a:bodyPr>
          <a:lstStyle/>
          <a:p>
            <a:pPr marL="0" indent="0" algn="ctr">
              <a:lnSpc>
                <a:spcPts val="3000"/>
              </a:lnSpc>
              <a:buNone/>
            </a:pPr>
            <a:r>
              <a:rPr lang="en-US" sz="1808" b="1" dirty="0">
                <a:solidFill>
                  <a:srgbClr val="1A3A52"/>
                </a:solidFill>
              </a:rPr>
              <a:t>Transform Your Business</a:t>
            </a:r>
            <a:endParaRPr lang="en-US" sz="1808" dirty="0"/>
          </a:p>
        </p:txBody>
      </p:sp>
      <p:sp>
        <p:nvSpPr>
          <p:cNvPr id="4" name="Text 1"/>
          <p:cNvSpPr/>
          <p:nvPr/>
        </p:nvSpPr>
        <p:spPr>
          <a:xfrm>
            <a:off x="2071688" y="1651657"/>
            <a:ext cx="5000625" cy="411435"/>
          </a:xfrm>
          <a:prstGeom prst="rect">
            <a:avLst/>
          </a:prstGeom>
          <a:noFill/>
          <a:ln/>
        </p:spPr>
        <p:txBody>
          <a:bodyPr wrap="square" lIns="0" tIns="0" rIns="0" bIns="0" rtlCol="0" anchor="t">
            <a:spAutoFit/>
          </a:bodyPr>
          <a:lstStyle/>
          <a:p>
            <a:pPr marL="0" indent="0" algn="ctr">
              <a:lnSpc>
                <a:spcPts val="1600"/>
              </a:lnSpc>
              <a:buNone/>
            </a:pPr>
            <a:r>
              <a:rPr lang="en-US" sz="942" dirty="0">
                <a:solidFill>
                  <a:srgbClr val="444444"/>
                </a:solidFill>
              </a:rPr>
              <a:t>Experience the power of Mandroid POS and take your retail business to the next level with complete point of sale solutions.</a:t>
            </a:r>
            <a:endParaRPr lang="en-US" sz="942" dirty="0"/>
          </a:p>
        </p:txBody>
      </p:sp>
      <p:sp>
        <p:nvSpPr>
          <p:cNvPr id="5" name="Shape 2"/>
          <p:cNvSpPr/>
          <p:nvPr/>
        </p:nvSpPr>
        <p:spPr>
          <a:xfrm>
            <a:off x="1357313" y="2313124"/>
            <a:ext cx="3143250" cy="657225"/>
          </a:xfrm>
          <a:prstGeom prst="rect">
            <a:avLst/>
          </a:prstGeom>
          <a:solidFill>
            <a:srgbClr val="FFFFFF">
              <a:alpha val="80000"/>
            </a:srgbClr>
          </a:solidFill>
          <a:ln/>
        </p:spPr>
      </p:sp>
      <p:sp>
        <p:nvSpPr>
          <p:cNvPr id="6" name="Shape 3"/>
          <p:cNvSpPr/>
          <p:nvPr/>
        </p:nvSpPr>
        <p:spPr>
          <a:xfrm>
            <a:off x="1357313" y="2313124"/>
            <a:ext cx="28575" cy="657225"/>
          </a:xfrm>
          <a:prstGeom prst="rect">
            <a:avLst/>
          </a:prstGeom>
          <a:solidFill>
            <a:srgbClr val="3DDC84"/>
          </a:solidFill>
          <a:ln/>
        </p:spPr>
      </p:sp>
      <p:sp>
        <p:nvSpPr>
          <p:cNvPr id="7" name="Text 4"/>
          <p:cNvSpPr/>
          <p:nvPr/>
        </p:nvSpPr>
        <p:spPr>
          <a:xfrm>
            <a:off x="1464469" y="2420280"/>
            <a:ext cx="2928938"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 Streamlined Operations</a:t>
            </a:r>
            <a:endParaRPr lang="en-US" sz="683" dirty="0"/>
          </a:p>
        </p:txBody>
      </p:sp>
      <p:sp>
        <p:nvSpPr>
          <p:cNvPr id="8" name="Text 5"/>
          <p:cNvSpPr/>
          <p:nvPr/>
        </p:nvSpPr>
        <p:spPr>
          <a:xfrm>
            <a:off x="1464469" y="2606018"/>
            <a:ext cx="2928938"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Efficient inventory and sales management for faster, error-free transactions.</a:t>
            </a:r>
            <a:endParaRPr lang="en-US" sz="621" dirty="0"/>
          </a:p>
        </p:txBody>
      </p:sp>
      <p:sp>
        <p:nvSpPr>
          <p:cNvPr id="9" name="Shape 6"/>
          <p:cNvSpPr/>
          <p:nvPr/>
        </p:nvSpPr>
        <p:spPr>
          <a:xfrm>
            <a:off x="4643438" y="2313124"/>
            <a:ext cx="3143250" cy="657225"/>
          </a:xfrm>
          <a:prstGeom prst="rect">
            <a:avLst/>
          </a:prstGeom>
          <a:solidFill>
            <a:srgbClr val="FFFFFF">
              <a:alpha val="80000"/>
            </a:srgbClr>
          </a:solidFill>
          <a:ln/>
        </p:spPr>
      </p:sp>
      <p:sp>
        <p:nvSpPr>
          <p:cNvPr id="10" name="Shape 7"/>
          <p:cNvSpPr/>
          <p:nvPr/>
        </p:nvSpPr>
        <p:spPr>
          <a:xfrm>
            <a:off x="4643438" y="2313124"/>
            <a:ext cx="28575" cy="657225"/>
          </a:xfrm>
          <a:prstGeom prst="rect">
            <a:avLst/>
          </a:prstGeom>
          <a:solidFill>
            <a:srgbClr val="3DDC84"/>
          </a:solidFill>
          <a:ln/>
        </p:spPr>
      </p:sp>
      <p:sp>
        <p:nvSpPr>
          <p:cNvPr id="11" name="Text 8"/>
          <p:cNvSpPr/>
          <p:nvPr/>
        </p:nvSpPr>
        <p:spPr>
          <a:xfrm>
            <a:off x="4750594" y="2420280"/>
            <a:ext cx="2928938"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 Mobile Flexibility</a:t>
            </a:r>
            <a:endParaRPr lang="en-US" sz="683" dirty="0"/>
          </a:p>
        </p:txBody>
      </p:sp>
      <p:sp>
        <p:nvSpPr>
          <p:cNvPr id="12" name="Text 9"/>
          <p:cNvSpPr/>
          <p:nvPr/>
        </p:nvSpPr>
        <p:spPr>
          <a:xfrm>
            <a:off x="4750594" y="2606018"/>
            <a:ext cx="2928938"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Android-based system works on tablets and smartphones for maximum operational flexibility.</a:t>
            </a:r>
            <a:endParaRPr lang="en-US" sz="621" dirty="0"/>
          </a:p>
        </p:txBody>
      </p:sp>
      <p:sp>
        <p:nvSpPr>
          <p:cNvPr id="13" name="Shape 10"/>
          <p:cNvSpPr/>
          <p:nvPr/>
        </p:nvSpPr>
        <p:spPr>
          <a:xfrm>
            <a:off x="1357313" y="3113224"/>
            <a:ext cx="3143250" cy="657225"/>
          </a:xfrm>
          <a:prstGeom prst="rect">
            <a:avLst/>
          </a:prstGeom>
          <a:solidFill>
            <a:srgbClr val="FFFFFF">
              <a:alpha val="80000"/>
            </a:srgbClr>
          </a:solidFill>
          <a:ln/>
        </p:spPr>
      </p:sp>
      <p:sp>
        <p:nvSpPr>
          <p:cNvPr id="14" name="Shape 11"/>
          <p:cNvSpPr/>
          <p:nvPr/>
        </p:nvSpPr>
        <p:spPr>
          <a:xfrm>
            <a:off x="1357313" y="3113224"/>
            <a:ext cx="28575" cy="657225"/>
          </a:xfrm>
          <a:prstGeom prst="rect">
            <a:avLst/>
          </a:prstGeom>
          <a:solidFill>
            <a:srgbClr val="3DDC84"/>
          </a:solidFill>
          <a:ln/>
        </p:spPr>
      </p:sp>
      <p:sp>
        <p:nvSpPr>
          <p:cNvPr id="15" name="Text 12"/>
          <p:cNvSpPr/>
          <p:nvPr/>
        </p:nvSpPr>
        <p:spPr>
          <a:xfrm>
            <a:off x="1464469" y="3220380"/>
            <a:ext cx="2928938"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 Scalable Growth</a:t>
            </a:r>
            <a:endParaRPr lang="en-US" sz="683" dirty="0"/>
          </a:p>
        </p:txBody>
      </p:sp>
      <p:sp>
        <p:nvSpPr>
          <p:cNvPr id="16" name="Text 13"/>
          <p:cNvSpPr/>
          <p:nvPr/>
        </p:nvSpPr>
        <p:spPr>
          <a:xfrm>
            <a:off x="1464469" y="3406118"/>
            <a:ext cx="2928938" cy="128588"/>
          </a:xfrm>
          <a:prstGeom prst="rect">
            <a:avLst/>
          </a:prstGeom>
          <a:noFill/>
          <a:ln/>
        </p:spPr>
        <p:txBody>
          <a:bodyPr wrap="none" lIns="0" tIns="0" rIns="0" bIns="0" rtlCol="0" anchor="t">
            <a:spAutoFit/>
          </a:bodyPr>
          <a:lstStyle/>
          <a:p>
            <a:pPr marL="0" indent="0" algn="l">
              <a:lnSpc>
                <a:spcPts val="1000"/>
              </a:lnSpc>
              <a:buNone/>
            </a:pPr>
            <a:r>
              <a:rPr lang="en-US" sz="621" dirty="0">
                <a:solidFill>
                  <a:srgbClr val="444444"/>
                </a:solidFill>
              </a:rPr>
              <a:t>Deploy across multiple locations and devices as your business expands.</a:t>
            </a:r>
            <a:endParaRPr lang="en-US" sz="621" dirty="0"/>
          </a:p>
        </p:txBody>
      </p:sp>
      <p:sp>
        <p:nvSpPr>
          <p:cNvPr id="17" name="Shape 14"/>
          <p:cNvSpPr/>
          <p:nvPr/>
        </p:nvSpPr>
        <p:spPr>
          <a:xfrm>
            <a:off x="4643438" y="3113224"/>
            <a:ext cx="3143250" cy="657225"/>
          </a:xfrm>
          <a:prstGeom prst="rect">
            <a:avLst/>
          </a:prstGeom>
          <a:solidFill>
            <a:srgbClr val="FFFFFF">
              <a:alpha val="80000"/>
            </a:srgbClr>
          </a:solidFill>
          <a:ln/>
        </p:spPr>
      </p:sp>
      <p:sp>
        <p:nvSpPr>
          <p:cNvPr id="18" name="Shape 15"/>
          <p:cNvSpPr/>
          <p:nvPr/>
        </p:nvSpPr>
        <p:spPr>
          <a:xfrm>
            <a:off x="4643438" y="3113224"/>
            <a:ext cx="28575" cy="657225"/>
          </a:xfrm>
          <a:prstGeom prst="rect">
            <a:avLst/>
          </a:prstGeom>
          <a:solidFill>
            <a:srgbClr val="3DDC84"/>
          </a:solidFill>
          <a:ln/>
        </p:spPr>
      </p:sp>
      <p:sp>
        <p:nvSpPr>
          <p:cNvPr id="19" name="Text 16"/>
          <p:cNvSpPr/>
          <p:nvPr/>
        </p:nvSpPr>
        <p:spPr>
          <a:xfrm>
            <a:off x="4750594" y="3220380"/>
            <a:ext cx="2928938"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3A52"/>
                </a:solidFill>
              </a:rPr>
              <a:t>✓ Professional Support</a:t>
            </a:r>
            <a:endParaRPr lang="en-US" sz="683" dirty="0"/>
          </a:p>
        </p:txBody>
      </p:sp>
      <p:sp>
        <p:nvSpPr>
          <p:cNvPr id="20" name="Text 17"/>
          <p:cNvSpPr/>
          <p:nvPr/>
        </p:nvSpPr>
        <p:spPr>
          <a:xfrm>
            <a:off x="4750594" y="3406118"/>
            <a:ext cx="2928938" cy="257175"/>
          </a:xfrm>
          <a:prstGeom prst="rect">
            <a:avLst/>
          </a:prstGeom>
          <a:noFill/>
          <a:ln/>
        </p:spPr>
        <p:txBody>
          <a:bodyPr wrap="square" lIns="0" tIns="0" rIns="0" bIns="0" rtlCol="0" anchor="t">
            <a:spAutoFit/>
          </a:bodyPr>
          <a:lstStyle/>
          <a:p>
            <a:pPr marL="0" indent="0" algn="l">
              <a:lnSpc>
                <a:spcPts val="1000"/>
              </a:lnSpc>
              <a:buNone/>
            </a:pPr>
            <a:r>
              <a:rPr lang="en-US" sz="621" dirty="0">
                <a:solidFill>
                  <a:srgbClr val="444444"/>
                </a:solidFill>
              </a:rPr>
              <a:t>Backed by Bonrix Software Systems' expertise and comprehensive customer support.</a:t>
            </a:r>
            <a:endParaRPr lang="en-US" sz="621" dirty="0"/>
          </a:p>
        </p:txBody>
      </p:sp>
      <p:sp>
        <p:nvSpPr>
          <p:cNvPr id="22" name="Text 19"/>
          <p:cNvSpPr/>
          <p:nvPr/>
        </p:nvSpPr>
        <p:spPr>
          <a:xfrm>
            <a:off x="3260034" y="4234793"/>
            <a:ext cx="1212875" cy="379143"/>
          </a:xfrm>
          <a:prstGeom prst="rect">
            <a:avLst/>
          </a:prstGeom>
          <a:noFill/>
          <a:ln/>
        </p:spPr>
        <p:txBody>
          <a:bodyPr wrap="square" lIns="297688" tIns="119126" rIns="297688" bIns="119126" rtlCol="0" anchor="t">
            <a:spAutoFit/>
          </a:bodyPr>
          <a:lstStyle/>
          <a:p>
            <a:pPr marL="0" indent="0" algn="l">
              <a:lnSpc>
                <a:spcPts val="1200"/>
              </a:lnSpc>
              <a:buNone/>
            </a:pPr>
            <a:endParaRPr lang="en-US" sz="683" dirty="0"/>
          </a:p>
        </p:txBody>
      </p:sp>
      <p:sp>
        <p:nvSpPr>
          <p:cNvPr id="24" name="Text 21"/>
          <p:cNvSpPr/>
          <p:nvPr/>
        </p:nvSpPr>
        <p:spPr>
          <a:xfrm>
            <a:off x="4615783" y="4234793"/>
            <a:ext cx="1268155" cy="378619"/>
          </a:xfrm>
          <a:prstGeom prst="rect">
            <a:avLst/>
          </a:prstGeom>
          <a:noFill/>
          <a:ln/>
        </p:spPr>
        <p:txBody>
          <a:bodyPr wrap="square" lIns="297688" tIns="119126" rIns="297688" bIns="119126" rtlCol="0" anchor="t">
            <a:spAutoFit/>
          </a:bodyPr>
          <a:lstStyle/>
          <a:p>
            <a:pPr marL="0" indent="0" algn="l">
              <a:lnSpc>
                <a:spcPts val="1200"/>
              </a:lnSpc>
              <a:buNone/>
            </a:pPr>
            <a:endParaRPr lang="en-US" sz="68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0" y="428625"/>
            <a:ext cx="9144000" cy="385763"/>
          </a:xfrm>
          <a:prstGeom prst="rect">
            <a:avLst/>
          </a:prstGeom>
          <a:noFill/>
          <a:ln/>
        </p:spPr>
        <p:txBody>
          <a:bodyPr wrap="none" lIns="0" tIns="0" rIns="0" bIns="0" rtlCol="0" anchor="t">
            <a:spAutoFit/>
          </a:bodyPr>
          <a:lstStyle/>
          <a:p>
            <a:pPr marL="0" indent="0" algn="ctr">
              <a:lnSpc>
                <a:spcPts val="3000"/>
              </a:lnSpc>
              <a:buNone/>
            </a:pPr>
            <a:r>
              <a:rPr lang="en-US" sz="1808" b="1" dirty="0">
                <a:solidFill>
                  <a:srgbClr val="1A3A52"/>
                </a:solidFill>
              </a:rPr>
              <a:t>Company Profile</a:t>
            </a:r>
            <a:endParaRPr lang="en-US" sz="1808" dirty="0"/>
          </a:p>
        </p:txBody>
      </p:sp>
      <p:sp>
        <p:nvSpPr>
          <p:cNvPr id="4" name="Shape 1"/>
          <p:cNvSpPr/>
          <p:nvPr/>
        </p:nvSpPr>
        <p:spPr>
          <a:xfrm>
            <a:off x="428625" y="1078706"/>
            <a:ext cx="4086225" cy="1464357"/>
          </a:xfrm>
          <a:prstGeom prst="rect">
            <a:avLst/>
          </a:prstGeom>
          <a:solidFill>
            <a:srgbClr val="FFFFFF">
              <a:alpha val="85000"/>
            </a:srgbClr>
          </a:solidFill>
          <a:ln/>
        </p:spPr>
      </p:sp>
      <p:sp>
        <p:nvSpPr>
          <p:cNvPr id="5" name="Shape 2"/>
          <p:cNvSpPr/>
          <p:nvPr/>
        </p:nvSpPr>
        <p:spPr>
          <a:xfrm>
            <a:off x="428625" y="1078706"/>
            <a:ext cx="4086225" cy="28575"/>
          </a:xfrm>
          <a:prstGeom prst="rect">
            <a:avLst/>
          </a:prstGeom>
          <a:solidFill>
            <a:srgbClr val="3DDC84"/>
          </a:solidFill>
          <a:ln/>
        </p:spPr>
      </p:sp>
      <p:sp>
        <p:nvSpPr>
          <p:cNvPr id="6" name="Text 3"/>
          <p:cNvSpPr/>
          <p:nvPr/>
        </p:nvSpPr>
        <p:spPr>
          <a:xfrm>
            <a:off x="571500" y="1164431"/>
            <a:ext cx="3800475"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3DDC84"/>
                </a:solidFill>
              </a:rPr>
              <a:t>About Us</a:t>
            </a:r>
            <a:endParaRPr lang="en-US" sz="784" dirty="0"/>
          </a:p>
        </p:txBody>
      </p:sp>
      <p:sp>
        <p:nvSpPr>
          <p:cNvPr id="7" name="Text 4"/>
          <p:cNvSpPr/>
          <p:nvPr/>
        </p:nvSpPr>
        <p:spPr>
          <a:xfrm>
            <a:off x="571500" y="1393031"/>
            <a:ext cx="3800475" cy="192881"/>
          </a:xfrm>
          <a:prstGeom prst="rect">
            <a:avLst/>
          </a:prstGeom>
          <a:noFill/>
          <a:ln/>
        </p:spPr>
        <p:txBody>
          <a:bodyPr wrap="none" lIns="0" tIns="0" rIns="0" bIns="0" rtlCol="0" anchor="t">
            <a:spAutoFit/>
          </a:bodyPr>
          <a:lstStyle/>
          <a:p>
            <a:pPr marL="0" indent="0" algn="l">
              <a:lnSpc>
                <a:spcPts val="1500"/>
              </a:lnSpc>
              <a:buNone/>
            </a:pPr>
            <a:r>
              <a:rPr lang="en-US" sz="885" b="1" dirty="0">
                <a:solidFill>
                  <a:srgbClr val="1A3A52"/>
                </a:solidFill>
              </a:rPr>
              <a:t>Mandroid POS</a:t>
            </a:r>
            <a:endParaRPr lang="en-US" sz="885" dirty="0"/>
          </a:p>
        </p:txBody>
      </p:sp>
      <p:sp>
        <p:nvSpPr>
          <p:cNvPr id="8" name="Text 5"/>
          <p:cNvSpPr/>
          <p:nvPr/>
        </p:nvSpPr>
        <p:spPr>
          <a:xfrm>
            <a:off x="571500" y="1628775"/>
            <a:ext cx="3800475" cy="445703"/>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Mandroid POS is a complete point of sale solution designed for businesses of all sizes. Our system helps you manage inventory, process sales, and grow your business efficiently.</a:t>
            </a:r>
            <a:endParaRPr lang="en-US" sz="674" dirty="0"/>
          </a:p>
        </p:txBody>
      </p:sp>
      <p:sp>
        <p:nvSpPr>
          <p:cNvPr id="9" name="Text 6"/>
          <p:cNvSpPr/>
          <p:nvPr/>
        </p:nvSpPr>
        <p:spPr>
          <a:xfrm>
            <a:off x="571500" y="2131628"/>
            <a:ext cx="3800475" cy="297135"/>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Developed by Bonrix Software Systems, a leading IT solutions provider since 2001, Mandroid POS combines cutting-edge technology with practical retail expertise.</a:t>
            </a:r>
            <a:endParaRPr lang="en-US" sz="674" dirty="0"/>
          </a:p>
        </p:txBody>
      </p:sp>
      <p:sp>
        <p:nvSpPr>
          <p:cNvPr id="10" name="Shape 7"/>
          <p:cNvSpPr/>
          <p:nvPr/>
        </p:nvSpPr>
        <p:spPr>
          <a:xfrm>
            <a:off x="4629150" y="1078706"/>
            <a:ext cx="4086225" cy="1435782"/>
          </a:xfrm>
          <a:prstGeom prst="rect">
            <a:avLst/>
          </a:prstGeom>
          <a:solidFill>
            <a:srgbClr val="FFFFFF">
              <a:alpha val="85000"/>
            </a:srgbClr>
          </a:solidFill>
          <a:ln/>
        </p:spPr>
      </p:sp>
      <p:sp>
        <p:nvSpPr>
          <p:cNvPr id="11" name="Shape 8"/>
          <p:cNvSpPr/>
          <p:nvPr/>
        </p:nvSpPr>
        <p:spPr>
          <a:xfrm>
            <a:off x="4629150" y="1078706"/>
            <a:ext cx="4086225" cy="28575"/>
          </a:xfrm>
          <a:prstGeom prst="rect">
            <a:avLst/>
          </a:prstGeom>
          <a:solidFill>
            <a:srgbClr val="3DDC84"/>
          </a:solidFill>
          <a:ln/>
        </p:spPr>
      </p:sp>
      <p:sp>
        <p:nvSpPr>
          <p:cNvPr id="12" name="Text 9"/>
          <p:cNvSpPr/>
          <p:nvPr/>
        </p:nvSpPr>
        <p:spPr>
          <a:xfrm>
            <a:off x="4772025" y="1164431"/>
            <a:ext cx="3800475"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3DDC84"/>
                </a:solidFill>
              </a:rPr>
              <a:t>Mission &amp; Vision</a:t>
            </a:r>
            <a:endParaRPr lang="en-US" sz="784" dirty="0"/>
          </a:p>
        </p:txBody>
      </p:sp>
      <p:sp>
        <p:nvSpPr>
          <p:cNvPr id="13" name="Text 10"/>
          <p:cNvSpPr/>
          <p:nvPr/>
        </p:nvSpPr>
        <p:spPr>
          <a:xfrm>
            <a:off x="4772025" y="1393031"/>
            <a:ext cx="3800475" cy="297135"/>
          </a:xfrm>
          <a:prstGeom prst="rect">
            <a:avLst/>
          </a:prstGeom>
          <a:noFill/>
          <a:ln/>
        </p:spPr>
        <p:txBody>
          <a:bodyPr wrap="square" lIns="0" tIns="0" rIns="0" bIns="0" rtlCol="0" anchor="t">
            <a:spAutoFit/>
          </a:bodyPr>
          <a:lstStyle/>
          <a:p>
            <a:pPr marL="0" indent="0" algn="l">
              <a:lnSpc>
                <a:spcPts val="1200"/>
              </a:lnSpc>
              <a:buNone/>
            </a:pPr>
            <a:r>
              <a:rPr lang="en-US" sz="634" b="1" dirty="0">
                <a:solidFill>
                  <a:srgbClr val="1A3A52"/>
                </a:solidFill>
              </a:rPr>
              <a:t>Mission:</a:t>
            </a:r>
            <a:r>
              <a:rPr lang="en-US" sz="674" dirty="0">
                <a:solidFill>
                  <a:srgbClr val="444444"/>
                </a:solidFill>
              </a:rPr>
              <a:t> To provide comprehensive, reliable, and scalable point of sale solutions that empower businesses of all sizes to streamline operations and drive growth.</a:t>
            </a:r>
            <a:endParaRPr lang="en-US" sz="634" dirty="0"/>
          </a:p>
        </p:txBody>
      </p:sp>
      <p:sp>
        <p:nvSpPr>
          <p:cNvPr id="14" name="Text 11"/>
          <p:cNvSpPr/>
          <p:nvPr/>
        </p:nvSpPr>
        <p:spPr>
          <a:xfrm>
            <a:off x="4772025" y="1747317"/>
            <a:ext cx="3800475" cy="297135"/>
          </a:xfrm>
          <a:prstGeom prst="rect">
            <a:avLst/>
          </a:prstGeom>
          <a:noFill/>
          <a:ln/>
        </p:spPr>
        <p:txBody>
          <a:bodyPr wrap="square" lIns="0" tIns="0" rIns="0" bIns="0" rtlCol="0" anchor="t">
            <a:spAutoFit/>
          </a:bodyPr>
          <a:lstStyle/>
          <a:p>
            <a:pPr marL="0" indent="0" algn="l">
              <a:lnSpc>
                <a:spcPts val="1200"/>
              </a:lnSpc>
              <a:buNone/>
            </a:pPr>
            <a:r>
              <a:rPr lang="en-US" sz="634" b="1" dirty="0">
                <a:solidFill>
                  <a:srgbClr val="1A3A52"/>
                </a:solidFill>
              </a:rPr>
              <a:t>Vision:</a:t>
            </a:r>
            <a:r>
              <a:rPr lang="en-US" sz="674" dirty="0">
                <a:solidFill>
                  <a:srgbClr val="444444"/>
                </a:solidFill>
              </a:rPr>
              <a:t> To transform retail operations through innovative Android-based technology, making professional POS systems accessible and affordable for every business.</a:t>
            </a:r>
            <a:endParaRPr lang="en-US" sz="634" dirty="0"/>
          </a:p>
        </p:txBody>
      </p:sp>
      <p:sp>
        <p:nvSpPr>
          <p:cNvPr id="15" name="Shape 12"/>
          <p:cNvSpPr/>
          <p:nvPr/>
        </p:nvSpPr>
        <p:spPr>
          <a:xfrm>
            <a:off x="428625" y="2628788"/>
            <a:ext cx="4086225" cy="1491481"/>
          </a:xfrm>
          <a:prstGeom prst="rect">
            <a:avLst/>
          </a:prstGeom>
          <a:solidFill>
            <a:srgbClr val="FFFFFF">
              <a:alpha val="85000"/>
            </a:srgbClr>
          </a:solidFill>
          <a:ln/>
        </p:spPr>
      </p:sp>
      <p:sp>
        <p:nvSpPr>
          <p:cNvPr id="16" name="Shape 13"/>
          <p:cNvSpPr/>
          <p:nvPr/>
        </p:nvSpPr>
        <p:spPr>
          <a:xfrm>
            <a:off x="428625" y="2628788"/>
            <a:ext cx="4086225" cy="28575"/>
          </a:xfrm>
          <a:prstGeom prst="rect">
            <a:avLst/>
          </a:prstGeom>
          <a:solidFill>
            <a:srgbClr val="3DDC84"/>
          </a:solidFill>
          <a:ln/>
        </p:spPr>
      </p:sp>
      <p:sp>
        <p:nvSpPr>
          <p:cNvPr id="17" name="Text 14"/>
          <p:cNvSpPr/>
          <p:nvPr/>
        </p:nvSpPr>
        <p:spPr>
          <a:xfrm>
            <a:off x="571500" y="2714513"/>
            <a:ext cx="3800475"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3DDC84"/>
                </a:solidFill>
              </a:rPr>
              <a:t>Core Services</a:t>
            </a:r>
            <a:endParaRPr lang="en-US" sz="784" dirty="0"/>
          </a:p>
        </p:txBody>
      </p:sp>
      <p:sp>
        <p:nvSpPr>
          <p:cNvPr id="18" name="Text 15"/>
          <p:cNvSpPr/>
          <p:nvPr/>
        </p:nvSpPr>
        <p:spPr>
          <a:xfrm>
            <a:off x="571500" y="2943113"/>
            <a:ext cx="3800475" cy="148568"/>
          </a:xfrm>
          <a:prstGeom prst="rect">
            <a:avLst/>
          </a:prstGeom>
          <a:noFill/>
          <a:ln/>
        </p:spPr>
        <p:txBody>
          <a:bodyPr wrap="none" lIns="136017" tIns="0" rIns="0" bIns="0" rtlCol="0" anchor="t">
            <a:spAutoFit/>
          </a:bodyPr>
          <a:lstStyle/>
          <a:p>
            <a:pPr marL="0" indent="0" algn="l">
              <a:lnSpc>
                <a:spcPts val="1200"/>
              </a:lnSpc>
              <a:buNone/>
            </a:pPr>
            <a:r>
              <a:rPr lang="en-US" sz="674" dirty="0">
                <a:solidFill>
                  <a:srgbClr val="444444"/>
                </a:solidFill>
              </a:rPr>
              <a:t>Android-based Point-of-Sale System</a:t>
            </a:r>
            <a:endParaRPr lang="en-US" sz="674" dirty="0"/>
          </a:p>
        </p:txBody>
      </p:sp>
      <p:sp>
        <p:nvSpPr>
          <p:cNvPr id="19" name="Text 16"/>
          <p:cNvSpPr/>
          <p:nvPr/>
        </p:nvSpPr>
        <p:spPr>
          <a:xfrm>
            <a:off x="571500" y="3120256"/>
            <a:ext cx="3800475" cy="148568"/>
          </a:xfrm>
          <a:prstGeom prst="rect">
            <a:avLst/>
          </a:prstGeom>
          <a:noFill/>
          <a:ln/>
        </p:spPr>
        <p:txBody>
          <a:bodyPr wrap="none" lIns="136017" tIns="0" rIns="0" bIns="0" rtlCol="0" anchor="t">
            <a:spAutoFit/>
          </a:bodyPr>
          <a:lstStyle/>
          <a:p>
            <a:pPr marL="0" indent="0" algn="l">
              <a:lnSpc>
                <a:spcPts val="1200"/>
              </a:lnSpc>
              <a:buNone/>
            </a:pPr>
            <a:r>
              <a:rPr lang="en-US" sz="674" dirty="0">
                <a:solidFill>
                  <a:srgbClr val="444444"/>
                </a:solidFill>
              </a:rPr>
              <a:t>Inventory Management &amp; Tracking</a:t>
            </a:r>
            <a:endParaRPr lang="en-US" sz="674" dirty="0"/>
          </a:p>
        </p:txBody>
      </p:sp>
      <p:sp>
        <p:nvSpPr>
          <p:cNvPr id="20" name="Text 17"/>
          <p:cNvSpPr/>
          <p:nvPr/>
        </p:nvSpPr>
        <p:spPr>
          <a:xfrm>
            <a:off x="571500" y="3297399"/>
            <a:ext cx="3800475" cy="148568"/>
          </a:xfrm>
          <a:prstGeom prst="rect">
            <a:avLst/>
          </a:prstGeom>
          <a:noFill/>
          <a:ln/>
        </p:spPr>
        <p:txBody>
          <a:bodyPr wrap="none" lIns="136017" tIns="0" rIns="0" bIns="0" rtlCol="0" anchor="t">
            <a:spAutoFit/>
          </a:bodyPr>
          <a:lstStyle/>
          <a:p>
            <a:pPr marL="0" indent="0" algn="l">
              <a:lnSpc>
                <a:spcPts val="1200"/>
              </a:lnSpc>
              <a:buNone/>
            </a:pPr>
            <a:r>
              <a:rPr lang="en-US" sz="674" dirty="0">
                <a:solidFill>
                  <a:srgbClr val="444444"/>
                </a:solidFill>
              </a:rPr>
              <a:t>Barcode Integration &amp; Scanning</a:t>
            </a:r>
            <a:endParaRPr lang="en-US" sz="674" dirty="0"/>
          </a:p>
        </p:txBody>
      </p:sp>
      <p:sp>
        <p:nvSpPr>
          <p:cNvPr id="21" name="Text 18"/>
          <p:cNvSpPr/>
          <p:nvPr/>
        </p:nvSpPr>
        <p:spPr>
          <a:xfrm>
            <a:off x="571500" y="3474541"/>
            <a:ext cx="3800475" cy="148568"/>
          </a:xfrm>
          <a:prstGeom prst="rect">
            <a:avLst/>
          </a:prstGeom>
          <a:noFill/>
          <a:ln/>
        </p:spPr>
        <p:txBody>
          <a:bodyPr wrap="none" lIns="136017" tIns="0" rIns="0" bIns="0" rtlCol="0" anchor="t">
            <a:spAutoFit/>
          </a:bodyPr>
          <a:lstStyle/>
          <a:p>
            <a:pPr marL="0" indent="0" algn="l">
              <a:lnSpc>
                <a:spcPts val="1200"/>
              </a:lnSpc>
              <a:buNone/>
            </a:pPr>
            <a:r>
              <a:rPr lang="en-US" sz="674" dirty="0">
                <a:solidFill>
                  <a:srgbClr val="444444"/>
                </a:solidFill>
              </a:rPr>
              <a:t>Receipt Printing &amp; Transactions</a:t>
            </a:r>
            <a:endParaRPr lang="en-US" sz="674" dirty="0"/>
          </a:p>
        </p:txBody>
      </p:sp>
      <p:sp>
        <p:nvSpPr>
          <p:cNvPr id="22" name="Text 19"/>
          <p:cNvSpPr/>
          <p:nvPr/>
        </p:nvSpPr>
        <p:spPr>
          <a:xfrm>
            <a:off x="571500" y="3651684"/>
            <a:ext cx="3800475" cy="148568"/>
          </a:xfrm>
          <a:prstGeom prst="rect">
            <a:avLst/>
          </a:prstGeom>
          <a:noFill/>
          <a:ln/>
        </p:spPr>
        <p:txBody>
          <a:bodyPr wrap="none" lIns="136017" tIns="0" rIns="0" bIns="0" rtlCol="0" anchor="t">
            <a:spAutoFit/>
          </a:bodyPr>
          <a:lstStyle/>
          <a:p>
            <a:pPr marL="0" indent="0" algn="l">
              <a:lnSpc>
                <a:spcPts val="1200"/>
              </a:lnSpc>
              <a:buNone/>
            </a:pPr>
            <a:r>
              <a:rPr lang="en-US" sz="674" dirty="0">
                <a:solidFill>
                  <a:srgbClr val="444444"/>
                </a:solidFill>
              </a:rPr>
              <a:t>Multi-Device Support &amp; Deployment</a:t>
            </a:r>
            <a:endParaRPr lang="en-US" sz="674" dirty="0"/>
          </a:p>
        </p:txBody>
      </p:sp>
      <p:sp>
        <p:nvSpPr>
          <p:cNvPr id="23" name="Text 20"/>
          <p:cNvSpPr/>
          <p:nvPr/>
        </p:nvSpPr>
        <p:spPr>
          <a:xfrm>
            <a:off x="571500" y="3828827"/>
            <a:ext cx="3800475" cy="148568"/>
          </a:xfrm>
          <a:prstGeom prst="rect">
            <a:avLst/>
          </a:prstGeom>
          <a:noFill/>
          <a:ln/>
        </p:spPr>
        <p:txBody>
          <a:bodyPr wrap="none" lIns="136017" tIns="0" rIns="0" bIns="0" rtlCol="0" anchor="t">
            <a:spAutoFit/>
          </a:bodyPr>
          <a:lstStyle/>
          <a:p>
            <a:pPr marL="0" indent="0" algn="l">
              <a:lnSpc>
                <a:spcPts val="1200"/>
              </a:lnSpc>
              <a:buNone/>
            </a:pPr>
            <a:r>
              <a:rPr lang="en-US" sz="674" dirty="0">
                <a:solidFill>
                  <a:srgbClr val="444444"/>
                </a:solidFill>
              </a:rPr>
              <a:t>Sales Analytics &amp; Reporting</a:t>
            </a:r>
            <a:endParaRPr lang="en-US" sz="674" dirty="0"/>
          </a:p>
        </p:txBody>
      </p:sp>
      <p:sp>
        <p:nvSpPr>
          <p:cNvPr id="24" name="Shape 21"/>
          <p:cNvSpPr/>
          <p:nvPr/>
        </p:nvSpPr>
        <p:spPr>
          <a:xfrm>
            <a:off x="4629150" y="2628788"/>
            <a:ext cx="4086225" cy="1462906"/>
          </a:xfrm>
          <a:prstGeom prst="rect">
            <a:avLst/>
          </a:prstGeom>
          <a:solidFill>
            <a:srgbClr val="FFFFFF">
              <a:alpha val="85000"/>
            </a:srgbClr>
          </a:solidFill>
          <a:ln/>
        </p:spPr>
      </p:sp>
      <p:sp>
        <p:nvSpPr>
          <p:cNvPr id="25" name="Shape 22"/>
          <p:cNvSpPr/>
          <p:nvPr/>
        </p:nvSpPr>
        <p:spPr>
          <a:xfrm>
            <a:off x="4629150" y="2628788"/>
            <a:ext cx="4086225" cy="28575"/>
          </a:xfrm>
          <a:prstGeom prst="rect">
            <a:avLst/>
          </a:prstGeom>
          <a:solidFill>
            <a:srgbClr val="3DDC84"/>
          </a:solidFill>
          <a:ln/>
        </p:spPr>
      </p:sp>
      <p:sp>
        <p:nvSpPr>
          <p:cNvPr id="26" name="Text 23"/>
          <p:cNvSpPr/>
          <p:nvPr/>
        </p:nvSpPr>
        <p:spPr>
          <a:xfrm>
            <a:off x="571500" y="2943113"/>
            <a:ext cx="34909"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27" name="Text 24"/>
          <p:cNvSpPr/>
          <p:nvPr/>
        </p:nvSpPr>
        <p:spPr>
          <a:xfrm>
            <a:off x="571500" y="3120256"/>
            <a:ext cx="34909"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28" name="Text 25"/>
          <p:cNvSpPr/>
          <p:nvPr/>
        </p:nvSpPr>
        <p:spPr>
          <a:xfrm>
            <a:off x="571500" y="3297399"/>
            <a:ext cx="34909"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29" name="Text 26"/>
          <p:cNvSpPr/>
          <p:nvPr/>
        </p:nvSpPr>
        <p:spPr>
          <a:xfrm>
            <a:off x="571500" y="3474541"/>
            <a:ext cx="34909"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30" name="Text 27"/>
          <p:cNvSpPr/>
          <p:nvPr/>
        </p:nvSpPr>
        <p:spPr>
          <a:xfrm>
            <a:off x="571500" y="3651684"/>
            <a:ext cx="34909"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31" name="Text 28"/>
          <p:cNvSpPr/>
          <p:nvPr/>
        </p:nvSpPr>
        <p:spPr>
          <a:xfrm>
            <a:off x="571500" y="3828827"/>
            <a:ext cx="34909"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32" name="Text 29"/>
          <p:cNvSpPr/>
          <p:nvPr/>
        </p:nvSpPr>
        <p:spPr>
          <a:xfrm>
            <a:off x="4772025" y="2714513"/>
            <a:ext cx="3800475"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3DDC84"/>
                </a:solidFill>
              </a:rPr>
              <a:t>Contact Information</a:t>
            </a:r>
            <a:endParaRPr lang="en-US" sz="784" dirty="0"/>
          </a:p>
        </p:txBody>
      </p:sp>
      <p:sp>
        <p:nvSpPr>
          <p:cNvPr id="33" name="Text 30"/>
          <p:cNvSpPr/>
          <p:nvPr/>
        </p:nvSpPr>
        <p:spPr>
          <a:xfrm>
            <a:off x="4772025" y="2943113"/>
            <a:ext cx="3800475" cy="148568"/>
          </a:xfrm>
          <a:prstGeom prst="rect">
            <a:avLst/>
          </a:prstGeom>
          <a:noFill/>
          <a:ln/>
        </p:spPr>
        <p:txBody>
          <a:bodyPr wrap="none" lIns="170053" tIns="0" rIns="0" bIns="0" rtlCol="0" anchor="t">
            <a:spAutoFit/>
          </a:bodyPr>
          <a:lstStyle/>
          <a:p>
            <a:pPr marL="0" indent="0" algn="l">
              <a:lnSpc>
                <a:spcPts val="1200"/>
              </a:lnSpc>
              <a:buNone/>
            </a:pPr>
            <a:r>
              <a:rPr lang="en-US" sz="634" b="1" dirty="0">
                <a:solidFill>
                  <a:srgbClr val="1A3A52"/>
                </a:solidFill>
              </a:rPr>
              <a:t>Email:</a:t>
            </a:r>
            <a:r>
              <a:rPr lang="en-US" sz="674" dirty="0">
                <a:solidFill>
                  <a:srgbClr val="444444"/>
                </a:solidFill>
              </a:rPr>
              <a:t> info@bonrix.net</a:t>
            </a:r>
            <a:endParaRPr lang="en-US" sz="634" dirty="0"/>
          </a:p>
        </p:txBody>
      </p:sp>
      <p:sp>
        <p:nvSpPr>
          <p:cNvPr id="34" name="Text 31"/>
          <p:cNvSpPr/>
          <p:nvPr/>
        </p:nvSpPr>
        <p:spPr>
          <a:xfrm>
            <a:off x="4772025" y="3134544"/>
            <a:ext cx="3800475" cy="148568"/>
          </a:xfrm>
          <a:prstGeom prst="rect">
            <a:avLst/>
          </a:prstGeom>
          <a:noFill/>
          <a:ln/>
        </p:spPr>
        <p:txBody>
          <a:bodyPr wrap="none" lIns="170053" tIns="0" rIns="0" bIns="0" rtlCol="0" anchor="t">
            <a:spAutoFit/>
          </a:bodyPr>
          <a:lstStyle/>
          <a:p>
            <a:pPr marL="0" indent="0" algn="l">
              <a:lnSpc>
                <a:spcPts val="1200"/>
              </a:lnSpc>
              <a:buNone/>
            </a:pPr>
            <a:r>
              <a:rPr lang="en-US" sz="634" b="1" dirty="0">
                <a:solidFill>
                  <a:srgbClr val="1A3A52"/>
                </a:solidFill>
              </a:rPr>
              <a:t>WhatsApp:</a:t>
            </a:r>
            <a:r>
              <a:rPr lang="en-US" sz="674" dirty="0">
                <a:solidFill>
                  <a:srgbClr val="444444"/>
                </a:solidFill>
              </a:rPr>
              <a:t> pos.bonrix</a:t>
            </a:r>
            <a:endParaRPr lang="en-US" sz="634" dirty="0"/>
          </a:p>
        </p:txBody>
      </p:sp>
      <p:sp>
        <p:nvSpPr>
          <p:cNvPr id="35" name="Text 32"/>
          <p:cNvSpPr/>
          <p:nvPr/>
        </p:nvSpPr>
        <p:spPr>
          <a:xfrm>
            <a:off x="4772025" y="3325974"/>
            <a:ext cx="3800475" cy="148568"/>
          </a:xfrm>
          <a:prstGeom prst="rect">
            <a:avLst/>
          </a:prstGeom>
          <a:noFill/>
          <a:ln/>
        </p:spPr>
        <p:txBody>
          <a:bodyPr wrap="none" lIns="170053" tIns="0" rIns="0" bIns="0" rtlCol="0" anchor="t">
            <a:spAutoFit/>
          </a:bodyPr>
          <a:lstStyle/>
          <a:p>
            <a:pPr marL="0" indent="0" algn="l">
              <a:lnSpc>
                <a:spcPts val="1200"/>
              </a:lnSpc>
              <a:buNone/>
            </a:pPr>
            <a:r>
              <a:rPr lang="en-US" sz="634" b="1" dirty="0">
                <a:solidFill>
                  <a:srgbClr val="1A3A52"/>
                </a:solidFill>
              </a:rPr>
              <a:t>Location:</a:t>
            </a:r>
            <a:r>
              <a:rPr lang="en-US" sz="674" dirty="0">
                <a:solidFill>
                  <a:srgbClr val="444444"/>
                </a:solidFill>
              </a:rPr>
              <a:t> Ahmedabad, Gujarat, India</a:t>
            </a:r>
            <a:endParaRPr lang="en-US" sz="634" dirty="0"/>
          </a:p>
        </p:txBody>
      </p:sp>
      <p:sp>
        <p:nvSpPr>
          <p:cNvPr id="36" name="Shape 33"/>
          <p:cNvSpPr/>
          <p:nvPr/>
        </p:nvSpPr>
        <p:spPr>
          <a:xfrm>
            <a:off x="428625" y="4205994"/>
            <a:ext cx="8286750" cy="874328"/>
          </a:xfrm>
          <a:prstGeom prst="rect">
            <a:avLst/>
          </a:prstGeom>
          <a:solidFill>
            <a:srgbClr val="FFFFFF">
              <a:alpha val="85000"/>
            </a:srgbClr>
          </a:solidFill>
          <a:ln/>
        </p:spPr>
      </p:sp>
      <p:sp>
        <p:nvSpPr>
          <p:cNvPr id="37" name="Shape 34"/>
          <p:cNvSpPr/>
          <p:nvPr/>
        </p:nvSpPr>
        <p:spPr>
          <a:xfrm>
            <a:off x="428625" y="4205994"/>
            <a:ext cx="8286750" cy="28575"/>
          </a:xfrm>
          <a:prstGeom prst="rect">
            <a:avLst/>
          </a:prstGeom>
          <a:solidFill>
            <a:srgbClr val="3DDC84"/>
          </a:solidFill>
          <a:ln/>
        </p:spPr>
      </p:sp>
      <p:sp>
        <p:nvSpPr>
          <p:cNvPr id="38" name="Text 35"/>
          <p:cNvSpPr/>
          <p:nvPr/>
        </p:nvSpPr>
        <p:spPr>
          <a:xfrm>
            <a:off x="4772025" y="2943113"/>
            <a:ext cx="67140"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39" name="Text 36"/>
          <p:cNvSpPr/>
          <p:nvPr/>
        </p:nvSpPr>
        <p:spPr>
          <a:xfrm>
            <a:off x="4772025" y="3134544"/>
            <a:ext cx="67140"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40" name="Text 37"/>
          <p:cNvSpPr/>
          <p:nvPr/>
        </p:nvSpPr>
        <p:spPr>
          <a:xfrm>
            <a:off x="4772025" y="3325974"/>
            <a:ext cx="67140"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3DDC84"/>
                </a:solidFill>
              </a:rPr>
              <a:t>✓</a:t>
            </a:r>
            <a:endParaRPr lang="en-US" sz="634" dirty="0"/>
          </a:p>
        </p:txBody>
      </p:sp>
      <p:sp>
        <p:nvSpPr>
          <p:cNvPr id="41" name="Text 38"/>
          <p:cNvSpPr/>
          <p:nvPr/>
        </p:nvSpPr>
        <p:spPr>
          <a:xfrm>
            <a:off x="571500" y="4291719"/>
            <a:ext cx="8001000"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3DDC84"/>
                </a:solidFill>
              </a:rPr>
              <a:t>Our Commitment</a:t>
            </a:r>
            <a:endParaRPr lang="en-US" sz="784" dirty="0"/>
          </a:p>
        </p:txBody>
      </p:sp>
      <p:sp>
        <p:nvSpPr>
          <p:cNvPr id="42" name="Text 39"/>
          <p:cNvSpPr/>
          <p:nvPr/>
        </p:nvSpPr>
        <p:spPr>
          <a:xfrm>
            <a:off x="571500" y="4520319"/>
            <a:ext cx="8001000" cy="445703"/>
          </a:xfrm>
          <a:prstGeom prst="rect">
            <a:avLst/>
          </a:prstGeom>
          <a:noFill/>
          <a:ln/>
        </p:spPr>
        <p:txBody>
          <a:bodyPr wrap="square" lIns="0" tIns="0" rIns="0" bIns="0" rtlCol="0" anchor="t">
            <a:spAutoFit/>
          </a:bodyPr>
          <a:lstStyle/>
          <a:p>
            <a:pPr marL="0" indent="0" algn="l">
              <a:lnSpc>
                <a:spcPts val="1200"/>
              </a:lnSpc>
              <a:buNone/>
            </a:pPr>
            <a:r>
              <a:rPr lang="en-US" sz="674" dirty="0">
                <a:solidFill>
                  <a:srgbClr val="444444"/>
                </a:solidFill>
              </a:rPr>
              <a:t>Bonrix Software Systems operates on core principles of quality, adaptability, and technological excellence. We are committed to providing unparalleled customer support, developing long-term relationships with our clients, and utilizing the best development technologies available. Our team of talented IT professionals ensures that Mandroid POS delivers exceptional value and reliability for your business operations.</a:t>
            </a:r>
            <a:endParaRPr lang="en-US" sz="67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752</Words>
  <Application>Microsoft Office PowerPoint</Application>
  <PresentationFormat>On-screen Show (16:9)</PresentationFormat>
  <Paragraphs>101</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LENOVO</cp:lastModifiedBy>
  <cp:revision>4</cp:revision>
  <dcterms:created xsi:type="dcterms:W3CDTF">2025-11-26T10:10:23Z</dcterms:created>
  <dcterms:modified xsi:type="dcterms:W3CDTF">2025-11-26T10:14:18Z</dcterms:modified>
</cp:coreProperties>
</file>